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475" r:id="rId2"/>
    <p:sldId id="588" r:id="rId3"/>
    <p:sldId id="467" r:id="rId4"/>
    <p:sldId id="468" r:id="rId5"/>
    <p:sldId id="469" r:id="rId6"/>
    <p:sldId id="466" r:id="rId7"/>
    <p:sldId id="476" r:id="rId8"/>
    <p:sldId id="478" r:id="rId9"/>
    <p:sldId id="479" r:id="rId10"/>
    <p:sldId id="471" r:id="rId11"/>
    <p:sldId id="472" r:id="rId12"/>
    <p:sldId id="483" r:id="rId13"/>
    <p:sldId id="573" r:id="rId14"/>
    <p:sldId id="571" r:id="rId15"/>
    <p:sldId id="586" r:id="rId16"/>
    <p:sldId id="484" r:id="rId17"/>
    <p:sldId id="570" r:id="rId18"/>
    <p:sldId id="481" r:id="rId19"/>
    <p:sldId id="482" r:id="rId20"/>
    <p:sldId id="463" r:id="rId2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58" autoAdjust="0"/>
    <p:restoredTop sz="79627" autoAdjust="0"/>
  </p:normalViewPr>
  <p:slideViewPr>
    <p:cSldViewPr snapToGrid="0">
      <p:cViewPr varScale="1">
        <p:scale>
          <a:sx n="91" d="100"/>
          <a:sy n="91" d="100"/>
        </p:scale>
        <p:origin x="190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4" d="100"/>
        <a:sy n="8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5/9/2020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2022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4005004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215545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185823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240647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911567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7684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82c094d403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82c094d403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1005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BEF91-12AA-462B-9AF5-E9624580A1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952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560465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832265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9542B-B0A2-9247-9C19-40960BEA34C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20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008453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24808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158993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753456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3344" y="283776"/>
            <a:ext cx="11726918" cy="582308"/>
          </a:xfrm>
        </p:spPr>
        <p:txBody>
          <a:bodyPr>
            <a:noAutofit/>
          </a:bodyPr>
          <a:lstStyle>
            <a:lvl1pPr>
              <a:defRPr sz="400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866084"/>
            <a:ext cx="12192000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10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  <p:sldLayoutId id="2147483672" r:id="rId23"/>
    <p:sldLayoutId id="2147483673" r:id="rId24"/>
    <p:sldLayoutId id="2147483674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5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4.pn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emf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10" Type="http://schemas.openxmlformats.org/officeDocument/2006/relationships/image" Target="../media/image33.jpeg"/><Relationship Id="rId4" Type="http://schemas.openxmlformats.org/officeDocument/2006/relationships/image" Target="../media/image27.emf"/><Relationship Id="rId9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tiff"/><Relationship Id="rId5" Type="http://schemas.openxmlformats.org/officeDocument/2006/relationships/image" Target="../media/image50.tiff"/><Relationship Id="rId4" Type="http://schemas.openxmlformats.org/officeDocument/2006/relationships/image" Target="../media/image49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jpe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149" y="1768791"/>
            <a:ext cx="10553976" cy="1622605"/>
          </a:xfrm>
        </p:spPr>
        <p:txBody>
          <a:bodyPr>
            <a:normAutofit fontScale="90000"/>
          </a:bodyPr>
          <a:lstStyle/>
          <a:p>
            <a:pPr algn="l"/>
            <a:br>
              <a:rPr lang="en-US" sz="3600" dirty="0"/>
            </a:br>
            <a:r>
              <a:rPr lang="en-US" sz="3600" dirty="0"/>
              <a:t>ADAC Annual Meeting Project Briefing: </a:t>
            </a:r>
            <a:br>
              <a:rPr lang="en-US" sz="3600" dirty="0"/>
            </a:br>
            <a:r>
              <a:rPr lang="en-US" sz="3200" b="1" dirty="0">
                <a:solidFill>
                  <a:srgbClr val="FFFF00"/>
                </a:solidFill>
              </a:rPr>
              <a:t>Mitigating the Damage to Arctic Copepods from Surface Oil Spills: When to Apply Dispersants</a:t>
            </a:r>
            <a:r>
              <a:rPr lang="en-US" sz="3200" dirty="0"/>
              <a:t>.</a:t>
            </a:r>
            <a:endParaRPr lang="en-US" sz="3000" i="1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149" y="3873499"/>
            <a:ext cx="6882589" cy="2146301"/>
          </a:xfrm>
        </p:spPr>
        <p:txBody>
          <a:bodyPr>
            <a:noAutofit/>
          </a:bodyPr>
          <a:lstStyle/>
          <a:p>
            <a:r>
              <a:rPr lang="en-US" sz="1800" dirty="0"/>
              <a:t>PI: Dr. Christoph </a:t>
            </a:r>
            <a:r>
              <a:rPr lang="en-US" sz="1800" dirty="0" err="1"/>
              <a:t>Aeppli</a:t>
            </a:r>
            <a:r>
              <a:rPr lang="en-US" sz="1800" dirty="0"/>
              <a:t>, caeppli@bigelow.org </a:t>
            </a:r>
          </a:p>
          <a:p>
            <a:r>
              <a:rPr lang="en-US" sz="1800" dirty="0"/>
              <a:t>Co-PI: Dr. David Fields, dflelds@bigelow.org</a:t>
            </a:r>
          </a:p>
          <a:p>
            <a:r>
              <a:rPr lang="en-US" sz="1800" dirty="0"/>
              <a:t>Technicians: Maura </a:t>
            </a:r>
            <a:r>
              <a:rPr lang="en-US" sz="1800" dirty="0" err="1"/>
              <a:t>Niemisto</a:t>
            </a:r>
            <a:r>
              <a:rPr lang="en-US" sz="1800" dirty="0"/>
              <a:t>, Phoebe Keys, Erin </a:t>
            </a:r>
            <a:r>
              <a:rPr lang="en-US" sz="1800" dirty="0" err="1"/>
              <a:t>Beirne</a:t>
            </a:r>
            <a:br>
              <a:rPr lang="en-US" sz="1800" dirty="0"/>
            </a:br>
            <a:r>
              <a:rPr lang="en-US" sz="1800" dirty="0"/>
              <a:t>Student Participants: Cameron Carlson/Sam McNeely</a:t>
            </a:r>
          </a:p>
          <a:p>
            <a:endParaRPr lang="en-US" sz="1800" dirty="0"/>
          </a:p>
          <a:p>
            <a:r>
              <a:rPr lang="en-US" sz="1800" dirty="0"/>
              <a:t>Project Champion: CAPT Kirsten R. Trego </a:t>
            </a:r>
          </a:p>
          <a:p>
            <a:r>
              <a:rPr lang="en-US" sz="1800" dirty="0"/>
              <a:t>Advisory Group: Dr. Robyn </a:t>
            </a:r>
            <a:r>
              <a:rPr lang="en-US" sz="1800" dirty="0" err="1"/>
              <a:t>Conmy</a:t>
            </a:r>
            <a:r>
              <a:rPr lang="en-US" sz="1800" dirty="0"/>
              <a:t>, EPA</a:t>
            </a:r>
          </a:p>
          <a:p>
            <a:r>
              <a:rPr lang="en-US" sz="1800" dirty="0"/>
              <a:t>Greg Hall USCG Academy Sarah Allan NOAA </a:t>
            </a:r>
          </a:p>
        </p:txBody>
      </p:sp>
      <p:pic>
        <p:nvPicPr>
          <p:cNvPr id="5" name="Picture 2" descr="D:\Data\Disk 2\Animal Pictures\Copepod Pictures\Calanus glacialis\Calanus darkfield.tif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0288" y="3653987"/>
            <a:ext cx="4300339" cy="258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0272045" y="5859227"/>
            <a:ext cx="1440161" cy="0"/>
          </a:xfrm>
          <a:prstGeom prst="lin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630487" y="583513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mm</a:t>
            </a:r>
          </a:p>
        </p:txBody>
      </p:sp>
    </p:spTree>
    <p:extLst>
      <p:ext uri="{BB962C8B-B14F-4D97-AF65-F5344CB8AC3E}">
        <p14:creationId xmlns:p14="http://schemas.microsoft.com/office/powerpoint/2010/main" val="993518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45" y="5773572"/>
            <a:ext cx="2069181" cy="1077218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Calanus </a:t>
            </a:r>
          </a:p>
          <a:p>
            <a:r>
              <a:rPr lang="en-US" sz="1600" dirty="0">
                <a:solidFill>
                  <a:schemeClr val="bg1"/>
                </a:solidFill>
              </a:rPr>
              <a:t>finmarchicus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s://www.researchgate.net/profile/Donat_Haeder2/publication/10835263/figure/fig1/AS:601579652653118@1520439174877/Photograph-of-the-fifth-copepodite-of-Calanus-marshallae-Frost-Photo-by-Jaime_W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676" y="1616248"/>
            <a:ext cx="1780672" cy="119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5944" t="8941" r="8884" b="17844"/>
          <a:stretch/>
        </p:blipFill>
        <p:spPr>
          <a:xfrm>
            <a:off x="1792956" y="5766063"/>
            <a:ext cx="1765590" cy="9904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10503" y="1977231"/>
            <a:ext cx="1791179" cy="584775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ranklin Gothic Book" panose="020B0503020102020204" pitchFamily="34" charset="0"/>
              </a:rPr>
              <a:t>Calanus </a:t>
            </a:r>
            <a:r>
              <a:rPr lang="en-US" sz="1600" dirty="0" err="1">
                <a:solidFill>
                  <a:schemeClr val="bg1"/>
                </a:solidFill>
                <a:latin typeface="Franklin Gothic Book" panose="020B0503020102020204" pitchFamily="34" charset="0"/>
              </a:rPr>
              <a:t>marshallae</a:t>
            </a:r>
            <a:endParaRPr lang="en-US" sz="16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436005" y="108286"/>
            <a:ext cx="8643699" cy="6525704"/>
            <a:chOff x="3448037" y="60158"/>
            <a:chExt cx="8643699" cy="6525704"/>
          </a:xfrm>
        </p:grpSpPr>
        <p:pic>
          <p:nvPicPr>
            <p:cNvPr id="1026" name="Picture 2" descr="Arctic Ocean political ma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3537" y="84221"/>
              <a:ext cx="8458199" cy="6501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Freeform 4"/>
            <p:cNvSpPr/>
            <p:nvPr/>
          </p:nvSpPr>
          <p:spPr>
            <a:xfrm>
              <a:off x="3609474" y="3080084"/>
              <a:ext cx="6677526" cy="3392905"/>
            </a:xfrm>
            <a:custGeom>
              <a:avLst/>
              <a:gdLst>
                <a:gd name="connsiteX0" fmla="*/ 5979694 w 6677526"/>
                <a:gd name="connsiteY0" fmla="*/ 0 h 3392905"/>
                <a:gd name="connsiteX1" fmla="*/ 6677526 w 6677526"/>
                <a:gd name="connsiteY1" fmla="*/ 986590 h 3392905"/>
                <a:gd name="connsiteX2" fmla="*/ 5751094 w 6677526"/>
                <a:gd name="connsiteY2" fmla="*/ 1648327 h 3392905"/>
                <a:gd name="connsiteX3" fmla="*/ 5342021 w 6677526"/>
                <a:gd name="connsiteY3" fmla="*/ 1600200 h 3392905"/>
                <a:gd name="connsiteX4" fmla="*/ 4812631 w 6677526"/>
                <a:gd name="connsiteY4" fmla="*/ 1973179 h 3392905"/>
                <a:gd name="connsiteX5" fmla="*/ 4535905 w 6677526"/>
                <a:gd name="connsiteY5" fmla="*/ 2538663 h 3392905"/>
                <a:gd name="connsiteX6" fmla="*/ 4632158 w 6677526"/>
                <a:gd name="connsiteY6" fmla="*/ 3236495 h 3392905"/>
                <a:gd name="connsiteX7" fmla="*/ 4367463 w 6677526"/>
                <a:gd name="connsiteY7" fmla="*/ 3308684 h 3392905"/>
                <a:gd name="connsiteX8" fmla="*/ 4066673 w 6677526"/>
                <a:gd name="connsiteY8" fmla="*/ 2863516 h 3392905"/>
                <a:gd name="connsiteX9" fmla="*/ 3862137 w 6677526"/>
                <a:gd name="connsiteY9" fmla="*/ 2743200 h 3392905"/>
                <a:gd name="connsiteX10" fmla="*/ 3404937 w 6677526"/>
                <a:gd name="connsiteY10" fmla="*/ 3056021 h 3392905"/>
                <a:gd name="connsiteX11" fmla="*/ 2923673 w 6677526"/>
                <a:gd name="connsiteY11" fmla="*/ 3392905 h 3392905"/>
                <a:gd name="connsiteX12" fmla="*/ 794084 w 6677526"/>
                <a:gd name="connsiteY12" fmla="*/ 3224463 h 3392905"/>
                <a:gd name="connsiteX13" fmla="*/ 36094 w 6677526"/>
                <a:gd name="connsiteY13" fmla="*/ 2767263 h 3392905"/>
                <a:gd name="connsiteX14" fmla="*/ 0 w 6677526"/>
                <a:gd name="connsiteY14" fmla="*/ 1973179 h 3392905"/>
                <a:gd name="connsiteX15" fmla="*/ 180473 w 6677526"/>
                <a:gd name="connsiteY15" fmla="*/ 1756611 h 3392905"/>
                <a:gd name="connsiteX16" fmla="*/ 1323473 w 6677526"/>
                <a:gd name="connsiteY16" fmla="*/ 2081463 h 3392905"/>
                <a:gd name="connsiteX17" fmla="*/ 2875547 w 6677526"/>
                <a:gd name="connsiteY17" fmla="*/ 2430379 h 3392905"/>
                <a:gd name="connsiteX18" fmla="*/ 3777915 w 6677526"/>
                <a:gd name="connsiteY18" fmla="*/ 2129590 h 3392905"/>
                <a:gd name="connsiteX19" fmla="*/ 4475747 w 6677526"/>
                <a:gd name="connsiteY19" fmla="*/ 1179095 h 3392905"/>
                <a:gd name="connsiteX20" fmla="*/ 4716379 w 6677526"/>
                <a:gd name="connsiteY20" fmla="*/ 1335505 h 3392905"/>
                <a:gd name="connsiteX21" fmla="*/ 4969042 w 6677526"/>
                <a:gd name="connsiteY21" fmla="*/ 1203158 h 3392905"/>
                <a:gd name="connsiteX22" fmla="*/ 4969042 w 6677526"/>
                <a:gd name="connsiteY22" fmla="*/ 950495 h 3392905"/>
                <a:gd name="connsiteX23" fmla="*/ 5979694 w 6677526"/>
                <a:gd name="connsiteY23" fmla="*/ 0 h 339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677526" h="3392905">
                  <a:moveTo>
                    <a:pt x="5979694" y="0"/>
                  </a:moveTo>
                  <a:lnTo>
                    <a:pt x="6677526" y="986590"/>
                  </a:lnTo>
                  <a:lnTo>
                    <a:pt x="5751094" y="1648327"/>
                  </a:lnTo>
                  <a:lnTo>
                    <a:pt x="5342021" y="1600200"/>
                  </a:lnTo>
                  <a:lnTo>
                    <a:pt x="4812631" y="1973179"/>
                  </a:lnTo>
                  <a:lnTo>
                    <a:pt x="4535905" y="2538663"/>
                  </a:lnTo>
                  <a:lnTo>
                    <a:pt x="4632158" y="3236495"/>
                  </a:lnTo>
                  <a:lnTo>
                    <a:pt x="4367463" y="3308684"/>
                  </a:lnTo>
                  <a:lnTo>
                    <a:pt x="4066673" y="2863516"/>
                  </a:lnTo>
                  <a:lnTo>
                    <a:pt x="3862137" y="2743200"/>
                  </a:lnTo>
                  <a:lnTo>
                    <a:pt x="3404937" y="3056021"/>
                  </a:lnTo>
                  <a:lnTo>
                    <a:pt x="2923673" y="3392905"/>
                  </a:lnTo>
                  <a:lnTo>
                    <a:pt x="794084" y="3224463"/>
                  </a:lnTo>
                  <a:lnTo>
                    <a:pt x="36094" y="2767263"/>
                  </a:lnTo>
                  <a:lnTo>
                    <a:pt x="0" y="1973179"/>
                  </a:lnTo>
                  <a:lnTo>
                    <a:pt x="180473" y="1756611"/>
                  </a:lnTo>
                  <a:lnTo>
                    <a:pt x="1323473" y="2081463"/>
                  </a:lnTo>
                  <a:lnTo>
                    <a:pt x="2875547" y="2430379"/>
                  </a:lnTo>
                  <a:lnTo>
                    <a:pt x="3777915" y="2129590"/>
                  </a:lnTo>
                  <a:lnTo>
                    <a:pt x="4475747" y="1179095"/>
                  </a:lnTo>
                  <a:lnTo>
                    <a:pt x="4716379" y="1335505"/>
                  </a:lnTo>
                  <a:lnTo>
                    <a:pt x="4969042" y="1203158"/>
                  </a:lnTo>
                  <a:lnTo>
                    <a:pt x="4969042" y="950495"/>
                  </a:lnTo>
                  <a:lnTo>
                    <a:pt x="5979694" y="0"/>
                  </a:lnTo>
                  <a:close/>
                </a:path>
              </a:pathLst>
            </a:custGeom>
            <a:solidFill>
              <a:schemeClr val="accent1">
                <a:alpha val="2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>
              <a:off x="3946358" y="60158"/>
              <a:ext cx="5618747" cy="1937084"/>
            </a:xfrm>
            <a:custGeom>
              <a:avLst/>
              <a:gdLst>
                <a:gd name="connsiteX0" fmla="*/ 2394284 w 5618747"/>
                <a:gd name="connsiteY0" fmla="*/ 1828800 h 1937084"/>
                <a:gd name="connsiteX1" fmla="*/ 3019926 w 5618747"/>
                <a:gd name="connsiteY1" fmla="*/ 1756610 h 1937084"/>
                <a:gd name="connsiteX2" fmla="*/ 3224463 w 5618747"/>
                <a:gd name="connsiteY2" fmla="*/ 1455821 h 1937084"/>
                <a:gd name="connsiteX3" fmla="*/ 3176337 w 5618747"/>
                <a:gd name="connsiteY3" fmla="*/ 1143000 h 1937084"/>
                <a:gd name="connsiteX4" fmla="*/ 2959768 w 5618747"/>
                <a:gd name="connsiteY4" fmla="*/ 830179 h 1937084"/>
                <a:gd name="connsiteX5" fmla="*/ 2538663 w 5618747"/>
                <a:gd name="connsiteY5" fmla="*/ 685800 h 1937084"/>
                <a:gd name="connsiteX6" fmla="*/ 1672389 w 5618747"/>
                <a:gd name="connsiteY6" fmla="*/ 661737 h 1937084"/>
                <a:gd name="connsiteX7" fmla="*/ 1756610 w 5618747"/>
                <a:gd name="connsiteY7" fmla="*/ 1010653 h 1937084"/>
                <a:gd name="connsiteX8" fmla="*/ 1335505 w 5618747"/>
                <a:gd name="connsiteY8" fmla="*/ 1179095 h 1937084"/>
                <a:gd name="connsiteX9" fmla="*/ 902368 w 5618747"/>
                <a:gd name="connsiteY9" fmla="*/ 1203158 h 1937084"/>
                <a:gd name="connsiteX10" fmla="*/ 0 w 5618747"/>
                <a:gd name="connsiteY10" fmla="*/ 1070810 h 1937084"/>
                <a:gd name="connsiteX11" fmla="*/ 1371600 w 5618747"/>
                <a:gd name="connsiteY11" fmla="*/ 276726 h 1937084"/>
                <a:gd name="connsiteX12" fmla="*/ 3416968 w 5618747"/>
                <a:gd name="connsiteY12" fmla="*/ 0 h 1937084"/>
                <a:gd name="connsiteX13" fmla="*/ 5618747 w 5618747"/>
                <a:gd name="connsiteY13" fmla="*/ 48126 h 1937084"/>
                <a:gd name="connsiteX14" fmla="*/ 5486400 w 5618747"/>
                <a:gd name="connsiteY14" fmla="*/ 372979 h 1937084"/>
                <a:gd name="connsiteX15" fmla="*/ 4969042 w 5618747"/>
                <a:gd name="connsiteY15" fmla="*/ 685800 h 1937084"/>
                <a:gd name="connsiteX16" fmla="*/ 4319337 w 5618747"/>
                <a:gd name="connsiteY16" fmla="*/ 745958 h 1937084"/>
                <a:gd name="connsiteX17" fmla="*/ 3801979 w 5618747"/>
                <a:gd name="connsiteY17" fmla="*/ 914400 h 1937084"/>
                <a:gd name="connsiteX18" fmla="*/ 3886200 w 5618747"/>
                <a:gd name="connsiteY18" fmla="*/ 1070810 h 1937084"/>
                <a:gd name="connsiteX19" fmla="*/ 3765884 w 5618747"/>
                <a:gd name="connsiteY19" fmla="*/ 1143000 h 1937084"/>
                <a:gd name="connsiteX20" fmla="*/ 3441031 w 5618747"/>
                <a:gd name="connsiteY20" fmla="*/ 974558 h 1937084"/>
                <a:gd name="connsiteX21" fmla="*/ 3308684 w 5618747"/>
                <a:gd name="connsiteY21" fmla="*/ 1191126 h 1937084"/>
                <a:gd name="connsiteX22" fmla="*/ 3320716 w 5618747"/>
                <a:gd name="connsiteY22" fmla="*/ 1359568 h 1937084"/>
                <a:gd name="connsiteX23" fmla="*/ 4018547 w 5618747"/>
                <a:gd name="connsiteY23" fmla="*/ 1528010 h 1937084"/>
                <a:gd name="connsiteX24" fmla="*/ 4042610 w 5618747"/>
                <a:gd name="connsiteY24" fmla="*/ 1672389 h 1937084"/>
                <a:gd name="connsiteX25" fmla="*/ 2574758 w 5618747"/>
                <a:gd name="connsiteY25" fmla="*/ 1937084 h 1937084"/>
                <a:gd name="connsiteX26" fmla="*/ 2502568 w 5618747"/>
                <a:gd name="connsiteY26" fmla="*/ 1780674 h 1937084"/>
                <a:gd name="connsiteX27" fmla="*/ 2502568 w 5618747"/>
                <a:gd name="connsiteY27" fmla="*/ 1780674 h 193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618747" h="1937084">
                  <a:moveTo>
                    <a:pt x="2394284" y="1828800"/>
                  </a:moveTo>
                  <a:lnTo>
                    <a:pt x="3019926" y="1756610"/>
                  </a:lnTo>
                  <a:lnTo>
                    <a:pt x="3224463" y="1455821"/>
                  </a:lnTo>
                  <a:lnTo>
                    <a:pt x="3176337" y="1143000"/>
                  </a:lnTo>
                  <a:lnTo>
                    <a:pt x="2959768" y="830179"/>
                  </a:lnTo>
                  <a:lnTo>
                    <a:pt x="2538663" y="685800"/>
                  </a:lnTo>
                  <a:lnTo>
                    <a:pt x="1672389" y="661737"/>
                  </a:lnTo>
                  <a:lnTo>
                    <a:pt x="1756610" y="1010653"/>
                  </a:lnTo>
                  <a:lnTo>
                    <a:pt x="1335505" y="1179095"/>
                  </a:lnTo>
                  <a:lnTo>
                    <a:pt x="902368" y="1203158"/>
                  </a:lnTo>
                  <a:lnTo>
                    <a:pt x="0" y="1070810"/>
                  </a:lnTo>
                  <a:lnTo>
                    <a:pt x="1371600" y="276726"/>
                  </a:lnTo>
                  <a:lnTo>
                    <a:pt x="3416968" y="0"/>
                  </a:lnTo>
                  <a:lnTo>
                    <a:pt x="5618747" y="48126"/>
                  </a:lnTo>
                  <a:lnTo>
                    <a:pt x="5486400" y="372979"/>
                  </a:lnTo>
                  <a:lnTo>
                    <a:pt x="4969042" y="685800"/>
                  </a:lnTo>
                  <a:lnTo>
                    <a:pt x="4319337" y="745958"/>
                  </a:lnTo>
                  <a:lnTo>
                    <a:pt x="3801979" y="914400"/>
                  </a:lnTo>
                  <a:lnTo>
                    <a:pt x="3886200" y="1070810"/>
                  </a:lnTo>
                  <a:lnTo>
                    <a:pt x="3765884" y="1143000"/>
                  </a:lnTo>
                  <a:lnTo>
                    <a:pt x="3441031" y="974558"/>
                  </a:lnTo>
                  <a:lnTo>
                    <a:pt x="3308684" y="1191126"/>
                  </a:lnTo>
                  <a:lnTo>
                    <a:pt x="3320716" y="1359568"/>
                  </a:lnTo>
                  <a:lnTo>
                    <a:pt x="4018547" y="1528010"/>
                  </a:lnTo>
                  <a:lnTo>
                    <a:pt x="4042610" y="1672389"/>
                  </a:lnTo>
                  <a:lnTo>
                    <a:pt x="2574758" y="1937084"/>
                  </a:lnTo>
                  <a:lnTo>
                    <a:pt x="2502568" y="1780674"/>
                  </a:lnTo>
                  <a:lnTo>
                    <a:pt x="2502568" y="1780674"/>
                  </a:lnTo>
                </a:path>
              </a:pathLst>
            </a:custGeom>
            <a:solidFill>
              <a:srgbClr val="7030A0">
                <a:alpha val="24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Arrow 12"/>
            <p:cNvSpPr/>
            <p:nvPr/>
          </p:nvSpPr>
          <p:spPr>
            <a:xfrm>
              <a:off x="3448037" y="5727031"/>
              <a:ext cx="1457892" cy="152544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717758" y="1672389"/>
              <a:ext cx="5799221" cy="3621506"/>
            </a:xfrm>
            <a:custGeom>
              <a:avLst/>
              <a:gdLst>
                <a:gd name="connsiteX0" fmla="*/ 2803358 w 5799221"/>
                <a:gd name="connsiteY0" fmla="*/ 324853 h 3621506"/>
                <a:gd name="connsiteX1" fmla="*/ 2346158 w 5799221"/>
                <a:gd name="connsiteY1" fmla="*/ 421106 h 3621506"/>
                <a:gd name="connsiteX2" fmla="*/ 2286000 w 5799221"/>
                <a:gd name="connsiteY2" fmla="*/ 818148 h 3621506"/>
                <a:gd name="connsiteX3" fmla="*/ 2273968 w 5799221"/>
                <a:gd name="connsiteY3" fmla="*/ 938464 h 3621506"/>
                <a:gd name="connsiteX4" fmla="*/ 1949116 w 5799221"/>
                <a:gd name="connsiteY4" fmla="*/ 1070811 h 3621506"/>
                <a:gd name="connsiteX5" fmla="*/ 1888958 w 5799221"/>
                <a:gd name="connsiteY5" fmla="*/ 1732548 h 3621506"/>
                <a:gd name="connsiteX6" fmla="*/ 1564105 w 5799221"/>
                <a:gd name="connsiteY6" fmla="*/ 2273969 h 3621506"/>
                <a:gd name="connsiteX7" fmla="*/ 1022684 w 5799221"/>
                <a:gd name="connsiteY7" fmla="*/ 2622885 h 3621506"/>
                <a:gd name="connsiteX8" fmla="*/ 312821 w 5799221"/>
                <a:gd name="connsiteY8" fmla="*/ 2851485 h 3621506"/>
                <a:gd name="connsiteX9" fmla="*/ 48126 w 5799221"/>
                <a:gd name="connsiteY9" fmla="*/ 3031958 h 3621506"/>
                <a:gd name="connsiteX10" fmla="*/ 0 w 5799221"/>
                <a:gd name="connsiteY10" fmla="*/ 3056022 h 3621506"/>
                <a:gd name="connsiteX11" fmla="*/ 661737 w 5799221"/>
                <a:gd name="connsiteY11" fmla="*/ 3344779 h 3621506"/>
                <a:gd name="connsiteX12" fmla="*/ 2370221 w 5799221"/>
                <a:gd name="connsiteY12" fmla="*/ 3621506 h 3621506"/>
                <a:gd name="connsiteX13" fmla="*/ 3693695 w 5799221"/>
                <a:gd name="connsiteY13" fmla="*/ 3368843 h 3621506"/>
                <a:gd name="connsiteX14" fmla="*/ 4439653 w 5799221"/>
                <a:gd name="connsiteY14" fmla="*/ 2406316 h 3621506"/>
                <a:gd name="connsiteX15" fmla="*/ 5269831 w 5799221"/>
                <a:gd name="connsiteY15" fmla="*/ 1864895 h 3621506"/>
                <a:gd name="connsiteX16" fmla="*/ 5799221 w 5799221"/>
                <a:gd name="connsiteY16" fmla="*/ 1419727 h 3621506"/>
                <a:gd name="connsiteX17" fmla="*/ 5185610 w 5799221"/>
                <a:gd name="connsiteY17" fmla="*/ 613611 h 3621506"/>
                <a:gd name="connsiteX18" fmla="*/ 4608095 w 5799221"/>
                <a:gd name="connsiteY18" fmla="*/ 0 h 3621506"/>
                <a:gd name="connsiteX19" fmla="*/ 3946358 w 5799221"/>
                <a:gd name="connsiteY19" fmla="*/ 168443 h 3621506"/>
                <a:gd name="connsiteX20" fmla="*/ 3958389 w 5799221"/>
                <a:gd name="connsiteY20" fmla="*/ 156411 h 362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99221" h="3621506">
                  <a:moveTo>
                    <a:pt x="2803358" y="324853"/>
                  </a:moveTo>
                  <a:lnTo>
                    <a:pt x="2346158" y="421106"/>
                  </a:lnTo>
                  <a:lnTo>
                    <a:pt x="2286000" y="818148"/>
                  </a:lnTo>
                  <a:lnTo>
                    <a:pt x="2273968" y="938464"/>
                  </a:lnTo>
                  <a:lnTo>
                    <a:pt x="1949116" y="1070811"/>
                  </a:lnTo>
                  <a:lnTo>
                    <a:pt x="1888958" y="1732548"/>
                  </a:lnTo>
                  <a:lnTo>
                    <a:pt x="1564105" y="2273969"/>
                  </a:lnTo>
                  <a:lnTo>
                    <a:pt x="1022684" y="2622885"/>
                  </a:lnTo>
                  <a:lnTo>
                    <a:pt x="312821" y="2851485"/>
                  </a:lnTo>
                  <a:lnTo>
                    <a:pt x="48126" y="3031958"/>
                  </a:lnTo>
                  <a:lnTo>
                    <a:pt x="0" y="3056022"/>
                  </a:lnTo>
                  <a:lnTo>
                    <a:pt x="661737" y="3344779"/>
                  </a:lnTo>
                  <a:lnTo>
                    <a:pt x="2370221" y="3621506"/>
                  </a:lnTo>
                  <a:lnTo>
                    <a:pt x="3693695" y="3368843"/>
                  </a:lnTo>
                  <a:lnTo>
                    <a:pt x="4439653" y="2406316"/>
                  </a:lnTo>
                  <a:lnTo>
                    <a:pt x="5269831" y="1864895"/>
                  </a:lnTo>
                  <a:lnTo>
                    <a:pt x="5799221" y="1419727"/>
                  </a:lnTo>
                  <a:lnTo>
                    <a:pt x="5185610" y="613611"/>
                  </a:lnTo>
                  <a:lnTo>
                    <a:pt x="4608095" y="0"/>
                  </a:lnTo>
                  <a:lnTo>
                    <a:pt x="3946358" y="168443"/>
                  </a:lnTo>
                  <a:lnTo>
                    <a:pt x="3958389" y="156411"/>
                  </a:lnTo>
                </a:path>
              </a:pathLst>
            </a:custGeom>
            <a:solidFill>
              <a:srgbClr val="FF0000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6472989" y="2310063"/>
              <a:ext cx="2418348" cy="1347537"/>
            </a:xfrm>
            <a:prstGeom prst="ellipse">
              <a:avLst/>
            </a:prstGeom>
            <a:solidFill>
              <a:srgbClr val="FF0000">
                <a:alpha val="39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30" name="Picture 6" descr="The three Arctic Calanus spp.: C. hyperboreus (top), C. glacialis ...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2"/>
          <a:stretch/>
        </p:blipFill>
        <p:spPr bwMode="auto">
          <a:xfrm>
            <a:off x="38074" y="2823351"/>
            <a:ext cx="3523274" cy="293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ight Arrow 19"/>
          <p:cNvSpPr/>
          <p:nvPr/>
        </p:nvSpPr>
        <p:spPr>
          <a:xfrm>
            <a:off x="2797341" y="3105263"/>
            <a:ext cx="3922295" cy="218208"/>
          </a:xfrm>
          <a:prstGeom prst="rightArrow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21252956">
            <a:off x="1266051" y="4236628"/>
            <a:ext cx="4339911" cy="199996"/>
          </a:xfrm>
          <a:prstGeom prst="rightArrow">
            <a:avLst/>
          </a:prstGeom>
          <a:solidFill>
            <a:srgbClr val="FF000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0990" y="643314"/>
            <a:ext cx="3546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Franklin Gothic Book" panose="020B0503020102020204" pitchFamily="34" charset="0"/>
              </a:rPr>
              <a:t>Why Calanus finmarchicus?</a:t>
            </a:r>
          </a:p>
        </p:txBody>
      </p:sp>
      <p:sp>
        <p:nvSpPr>
          <p:cNvPr id="9" name="Right Arrow 8"/>
          <p:cNvSpPr/>
          <p:nvPr/>
        </p:nvSpPr>
        <p:spPr>
          <a:xfrm rot="20011708">
            <a:off x="3408415" y="1417448"/>
            <a:ext cx="1311442" cy="184666"/>
          </a:xfrm>
          <a:prstGeom prst="rightArrow">
            <a:avLst/>
          </a:prstGeom>
          <a:solidFill>
            <a:srgbClr val="7030A0">
              <a:alpha val="5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597739" y="3531270"/>
            <a:ext cx="19318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Calanus </a:t>
            </a:r>
            <a:r>
              <a:rPr lang="en-US" sz="1600" dirty="0" err="1">
                <a:solidFill>
                  <a:schemeClr val="bg1"/>
                </a:solidFill>
              </a:rPr>
              <a:t>hyperboreus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72816" y="4576999"/>
            <a:ext cx="1521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Calanus </a:t>
            </a:r>
            <a:r>
              <a:rPr lang="en-US" sz="1600" dirty="0" err="1">
                <a:solidFill>
                  <a:schemeClr val="bg1"/>
                </a:solidFill>
              </a:rPr>
              <a:t>glacialis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25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598" y="1204186"/>
            <a:ext cx="3743766" cy="947739"/>
          </a:xfrm>
        </p:spPr>
        <p:txBody>
          <a:bodyPr>
            <a:normAutofit fontScale="90000"/>
          </a:bodyPr>
          <a:lstStyle/>
          <a:p>
            <a:r>
              <a:rPr lang="en-US" dirty="0"/>
              <a:t>Copepods are the base of the Arctic food web.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6 Annual Meeting 14 May 2020</a:t>
            </a:r>
          </a:p>
        </p:txBody>
      </p:sp>
      <p:pic>
        <p:nvPicPr>
          <p:cNvPr id="1028" name="Picture 4" descr="Arctic cod, Boreogadus saida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50358" y="2465730"/>
            <a:ext cx="1162232" cy="44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bowhead whale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9969" y="1427484"/>
            <a:ext cx="2298880" cy="75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beluga whale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6591" y="180974"/>
            <a:ext cx="877735" cy="61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walrus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02166" y="756647"/>
            <a:ext cx="952256" cy="48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arctic tern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23364" y="3704159"/>
            <a:ext cx="905633" cy="49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polar ber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446" y="189418"/>
            <a:ext cx="1151370" cy="64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mage result for ring seal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58956" y="696121"/>
            <a:ext cx="789604" cy="52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mage result for alaskan chard fish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3578" y="2488230"/>
            <a:ext cx="1132163" cy="60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Image result for most important alaskan fish"/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907732" y="2597948"/>
            <a:ext cx="1011739" cy="26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991108" y="2938117"/>
            <a:ext cx="804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Pollock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19489" y="1212807"/>
            <a:ext cx="1220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Ringed Seal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569" y="4270601"/>
            <a:ext cx="1054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Arctic Tern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93538" y="1868925"/>
            <a:ext cx="1179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Bow Whale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41476" y="690159"/>
            <a:ext cx="1347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Beluga Whale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87024" y="510342"/>
            <a:ext cx="1044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Polar Bear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9158" y="460142"/>
            <a:ext cx="101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Walrus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11886" y="3130216"/>
            <a:ext cx="546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Char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71346" y="2884248"/>
            <a:ext cx="1099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Arctic Cod</a:t>
            </a:r>
          </a:p>
        </p:txBody>
      </p:sp>
      <p:pic>
        <p:nvPicPr>
          <p:cNvPr id="1046" name="Picture 22" descr="Neocalanus cristatus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1076" y="4684457"/>
            <a:ext cx="1059736" cy="105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research.cfos.uaf.edu/sewardline/ZoopSpecies/copepod/images/full/calanus_marshallae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1627" y="4695879"/>
            <a:ext cx="1049468" cy="104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Neocalanus flemingeri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06214" y="4782158"/>
            <a:ext cx="864333" cy="86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Image result for most important alaskan fish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54671" y="2356551"/>
            <a:ext cx="1538113" cy="46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9393788" y="2833027"/>
            <a:ext cx="1597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Alaskan Salmon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687781" y="2080653"/>
            <a:ext cx="0" cy="274320"/>
          </a:xfrm>
          <a:prstGeom prst="line">
            <a:avLst/>
          </a:prstGeom>
          <a:ln w="57150">
            <a:solidFill>
              <a:schemeClr val="bg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1928997" y="2080653"/>
            <a:ext cx="0" cy="274320"/>
          </a:xfrm>
          <a:prstGeom prst="line">
            <a:avLst/>
          </a:prstGeom>
          <a:ln w="57150">
            <a:solidFill>
              <a:schemeClr val="bg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687781" y="2058107"/>
            <a:ext cx="5241216" cy="22546"/>
          </a:xfrm>
          <a:prstGeom prst="line">
            <a:avLst/>
          </a:prstGeom>
          <a:ln w="57150">
            <a:solidFill>
              <a:schemeClr val="bg1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5663073" y="2303256"/>
            <a:ext cx="3137463" cy="21576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7710854" y="3338539"/>
            <a:ext cx="1099282" cy="11236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 flipV="1">
            <a:off x="6487824" y="995554"/>
            <a:ext cx="2317165" cy="10272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 flipV="1">
            <a:off x="8253658" y="952378"/>
            <a:ext cx="531570" cy="10295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1034" idx="2"/>
          </p:cNvCxnSpPr>
          <p:nvPr/>
        </p:nvCxnSpPr>
        <p:spPr>
          <a:xfrm flipV="1">
            <a:off x="8798970" y="1239224"/>
            <a:ext cx="479324" cy="74266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18" idx="1"/>
          </p:cNvCxnSpPr>
          <p:nvPr/>
        </p:nvCxnSpPr>
        <p:spPr>
          <a:xfrm flipV="1">
            <a:off x="8831807" y="1366696"/>
            <a:ext cx="1187682" cy="6227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8863078" y="4156199"/>
            <a:ext cx="2044654" cy="3107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24" idx="2"/>
          </p:cNvCxnSpPr>
          <p:nvPr/>
        </p:nvCxnSpPr>
        <p:spPr>
          <a:xfrm flipH="1" flipV="1">
            <a:off x="8785228" y="3437993"/>
            <a:ext cx="46579" cy="10228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8831807" y="3192025"/>
            <a:ext cx="1119799" cy="126885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8863078" y="3202991"/>
            <a:ext cx="2128030" cy="12578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4" name="Picture 30" descr="https://www.pmel.noaa.gov/foci/info/brochure/Brochure%20GIF%20files/web.GIF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624" y="3202991"/>
            <a:ext cx="61722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04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Copepod year – Good fish year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0"/>
          </p:nvPr>
        </p:nvPicPr>
        <p:blipFill>
          <a:blip r:embed="rId3"/>
          <a:stretch>
            <a:fillRect/>
          </a:stretch>
        </p:blipFill>
        <p:spPr>
          <a:xfrm>
            <a:off x="1388911" y="1582909"/>
            <a:ext cx="3535463" cy="163854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6 Annual Meeting 14 May 2020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444" y="3334400"/>
            <a:ext cx="3520930" cy="1752949"/>
          </a:xfrm>
          <a:prstGeom prst="rect">
            <a:avLst/>
          </a:prstGeom>
        </p:spPr>
      </p:pic>
      <p:pic>
        <p:nvPicPr>
          <p:cNvPr id="2050" name="Picture 2" descr="Image result for mackrel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53522" y="3943648"/>
            <a:ext cx="1610347" cy="51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calanus with eggs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189" y="1962492"/>
            <a:ext cx="815982" cy="79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calanus with eggs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165" y="5087349"/>
            <a:ext cx="579413" cy="56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/>
          <p:cNvSpPr/>
          <p:nvPr/>
        </p:nvSpPr>
        <p:spPr>
          <a:xfrm>
            <a:off x="2479063" y="5368018"/>
            <a:ext cx="1905462" cy="9277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177097" y="1048513"/>
            <a:ext cx="5661335" cy="5233474"/>
            <a:chOff x="6018601" y="1153121"/>
            <a:chExt cx="5404323" cy="4885025"/>
          </a:xfrm>
        </p:grpSpPr>
        <p:pic>
          <p:nvPicPr>
            <p:cNvPr id="11" name="Content Placeholder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18601" y="1153121"/>
              <a:ext cx="5404323" cy="4885025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7332888" y="1157597"/>
              <a:ext cx="171804" cy="40791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176915" y="5696122"/>
              <a:ext cx="2483751" cy="2196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Laura </a:t>
              </a:r>
              <a:r>
                <a:rPr lang="en-US" sz="1000" dirty="0" err="1">
                  <a:solidFill>
                    <a:schemeClr val="bg1"/>
                  </a:solidFill>
                </a:rPr>
                <a:t>Sanvicente-Añorve</a:t>
              </a:r>
              <a:r>
                <a:rPr lang="en-US" sz="1000" dirty="0">
                  <a:solidFill>
                    <a:schemeClr val="bg1"/>
                  </a:solidFill>
                </a:rPr>
                <a:t> et al, 2006 </a:t>
              </a:r>
              <a:r>
                <a:rPr lang="en-US" sz="1000" dirty="0" err="1">
                  <a:solidFill>
                    <a:schemeClr val="bg1"/>
                  </a:solidFill>
                </a:rPr>
                <a:t>Hydrobiologia</a:t>
              </a:r>
              <a:r>
                <a:rPr lang="en-US" sz="1000" dirty="0">
                  <a:solidFill>
                    <a:schemeClr val="bg1"/>
                  </a:solidFill>
                </a:rPr>
                <a:t> </a:t>
              </a:r>
            </a:p>
          </p:txBody>
        </p:sp>
        <p:pic>
          <p:nvPicPr>
            <p:cNvPr id="14" name="Picture 2" descr="Image result for fish larvae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394872" y="2285045"/>
              <a:ext cx="817607" cy="384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D:\Data\Disk 2\Animal Pictures\Copepod Pictures\Calanus glacialis\Calanus darkfield.tif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3547" y="5584320"/>
              <a:ext cx="720916" cy="443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8505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628649"/>
            <a:ext cx="5486400" cy="533401"/>
          </a:xfrm>
        </p:spPr>
        <p:txBody>
          <a:bodyPr anchor="t"/>
          <a:lstStyle/>
          <a:p>
            <a:r>
              <a:rPr lang="en-US" dirty="0"/>
              <a:t>Distribution Temporal/Spatial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0"/>
          </p:nvPr>
        </p:nvPicPr>
        <p:blipFill>
          <a:blip r:embed="rId3"/>
          <a:stretch>
            <a:fillRect/>
          </a:stretch>
        </p:blipFill>
        <p:spPr>
          <a:xfrm>
            <a:off x="4011168" y="1466849"/>
            <a:ext cx="7647432" cy="424815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38329" y="1456944"/>
            <a:ext cx="3886200" cy="4134425"/>
          </a:xfrm>
        </p:spPr>
        <p:txBody>
          <a:bodyPr/>
          <a:lstStyle/>
          <a:p>
            <a:r>
              <a:rPr lang="en-US" dirty="0"/>
              <a:t>Previous experiments have placed copepods in jars with oil.  No chance for the animals to avoid the spill.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608" y="2358554"/>
            <a:ext cx="2772728" cy="3140673"/>
          </a:xfrm>
          <a:prstGeom prst="rect">
            <a:avLst/>
          </a:prstGeom>
        </p:spPr>
      </p:pic>
      <p:pic>
        <p:nvPicPr>
          <p:cNvPr id="1026" name="Picture 2" descr="Friday Fellow: Glacial calanus | Earthling Nature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7453" y="3870385"/>
            <a:ext cx="358680" cy="33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riday Fellow: Glacial calanus | Earthling Nature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492544">
            <a:off x="2348843" y="4383238"/>
            <a:ext cx="343306" cy="32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Friday Fellow: Glacial calanus | Earthling Nature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144413">
            <a:off x="2385125" y="3509500"/>
            <a:ext cx="223585" cy="21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2140F82-D156-6147-90E5-76325E24E5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1319395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521" y="438733"/>
            <a:ext cx="11432173" cy="960582"/>
          </a:xfrm>
        </p:spPr>
        <p:txBody>
          <a:bodyPr>
            <a:noAutofit/>
          </a:bodyPr>
          <a:lstStyle/>
          <a:p>
            <a:r>
              <a:rPr lang="en-US" sz="2800" dirty="0"/>
              <a:t>Mitigating the Damage to Arctic Copepods from Surface Oil Spills: </a:t>
            </a:r>
            <a:br>
              <a:rPr lang="en-US" sz="2800" dirty="0"/>
            </a:br>
            <a:r>
              <a:rPr lang="en-US" sz="2800" dirty="0"/>
              <a:t>When to Apply Dispersants.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217521" y="1442594"/>
            <a:ext cx="11800308" cy="960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FF00"/>
                </a:solidFill>
              </a:rPr>
              <a:t>Project goal:</a:t>
            </a:r>
            <a:r>
              <a:rPr lang="en-US" sz="2000" b="1" dirty="0"/>
              <a:t> 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To create a set of knowledge products that inform decision-making about </a:t>
            </a:r>
            <a:r>
              <a:rPr lang="en-US" sz="2000" dirty="0">
                <a:solidFill>
                  <a:srgbClr val="FFFF00"/>
                </a:solidFill>
              </a:rPr>
              <a:t>when to apply dispersants </a:t>
            </a:r>
            <a:r>
              <a:rPr lang="en-US" sz="2000" dirty="0"/>
              <a:t>after an oil spill to </a:t>
            </a:r>
            <a:r>
              <a:rPr lang="en-US" sz="2000" dirty="0">
                <a:solidFill>
                  <a:srgbClr val="FFFF00"/>
                </a:solidFill>
              </a:rPr>
              <a:t>minimize damage to the base of the food chain</a:t>
            </a:r>
            <a:r>
              <a:rPr lang="en-US" sz="2000" dirty="0"/>
              <a:t>. Specificlly, we focus on zooplankton (copepods).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46E4654-6D17-F54E-8B22-35C870DAB633}"/>
              </a:ext>
            </a:extLst>
          </p:cNvPr>
          <p:cNvSpPr txBox="1">
            <a:spLocks/>
          </p:cNvSpPr>
          <p:nvPr/>
        </p:nvSpPr>
        <p:spPr>
          <a:xfrm>
            <a:off x="838199" y="0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F0"/>
                </a:solidFill>
              </a:rPr>
              <a:t>ADAC Program Year 6 Annual Meeting 14 May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B6C2E1-0D23-4643-84DF-2CD09899E9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9" y="2447002"/>
            <a:ext cx="12168271" cy="441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45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746" y="570581"/>
            <a:ext cx="4174986" cy="465416"/>
          </a:xfrm>
        </p:spPr>
        <p:txBody>
          <a:bodyPr anchor="t"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OBJECTIVES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58745" y="1171925"/>
            <a:ext cx="7376967" cy="430621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400" dirty="0"/>
              <a:t>In laboratory mesocosm experiments we address the following three objectives:</a:t>
            </a:r>
          </a:p>
          <a:p>
            <a:pPr lvl="0"/>
            <a:endParaRPr lang="en-US" sz="2400" dirty="0"/>
          </a:p>
          <a:p>
            <a:pPr lvl="0"/>
            <a:r>
              <a:rPr lang="en-US" sz="2400" b="1" dirty="0">
                <a:solidFill>
                  <a:srgbClr val="FFFF00"/>
                </a:solidFill>
              </a:rPr>
              <a:t>Objective 1</a:t>
            </a:r>
            <a:r>
              <a:rPr lang="en-US" sz="2400" dirty="0">
                <a:solidFill>
                  <a:srgbClr val="FFFF00"/>
                </a:solidFill>
              </a:rPr>
              <a:t>: </a:t>
            </a:r>
            <a:r>
              <a:rPr lang="en-US" sz="2400" dirty="0"/>
              <a:t>Determine whether </a:t>
            </a:r>
            <a:r>
              <a:rPr lang="en-US" sz="2400" i="1" dirty="0"/>
              <a:t>C. finmarchicus </a:t>
            </a:r>
            <a:r>
              <a:rPr lang="en-US" sz="2400" dirty="0"/>
              <a:t>copepods actively and </a:t>
            </a:r>
            <a:r>
              <a:rPr lang="en-US" sz="2400" u="sng" dirty="0"/>
              <a:t>effectively avoid oil </a:t>
            </a:r>
            <a:r>
              <a:rPr lang="en-US" sz="2400" dirty="0"/>
              <a:t>in mesocosm experiments (</a:t>
            </a:r>
            <a:r>
              <a:rPr lang="en-US" sz="2400" u="sng" dirty="0"/>
              <a:t>Phase I</a:t>
            </a:r>
            <a:r>
              <a:rPr lang="en-US" sz="2400" dirty="0"/>
              <a:t>)</a:t>
            </a:r>
          </a:p>
          <a:p>
            <a:pPr lvl="0"/>
            <a:endParaRPr lang="en-US" sz="2400" dirty="0"/>
          </a:p>
          <a:p>
            <a:pPr lvl="0"/>
            <a:r>
              <a:rPr lang="en-US" sz="2400" b="1" dirty="0">
                <a:solidFill>
                  <a:srgbClr val="FFFF00"/>
                </a:solidFill>
              </a:rPr>
              <a:t>Objective 2</a:t>
            </a:r>
            <a:r>
              <a:rPr lang="en-US" sz="2400" dirty="0">
                <a:solidFill>
                  <a:srgbClr val="FFFF00"/>
                </a:solidFill>
              </a:rPr>
              <a:t>: </a:t>
            </a:r>
            <a:r>
              <a:rPr lang="en-US" sz="2400" dirty="0"/>
              <a:t>Investigate how </a:t>
            </a:r>
            <a:r>
              <a:rPr lang="en-US" sz="2400" u="sng" dirty="0"/>
              <a:t>dispersants influence the exposure </a:t>
            </a:r>
            <a:r>
              <a:rPr lang="en-US" sz="2400" dirty="0"/>
              <a:t>of subsurface animals to oil products (</a:t>
            </a:r>
            <a:r>
              <a:rPr lang="en-US" sz="2400" u="sng" dirty="0"/>
              <a:t>Phase II</a:t>
            </a:r>
            <a:r>
              <a:rPr lang="en-US" sz="2400" dirty="0"/>
              <a:t>).</a:t>
            </a:r>
          </a:p>
          <a:p>
            <a:pPr lvl="0"/>
            <a:endParaRPr lang="en-US" sz="2400" dirty="0"/>
          </a:p>
          <a:p>
            <a:pPr lvl="0"/>
            <a:r>
              <a:rPr lang="en-US" sz="2400" b="1" dirty="0">
                <a:solidFill>
                  <a:srgbClr val="FFFF00"/>
                </a:solidFill>
              </a:rPr>
              <a:t>Objective 3</a:t>
            </a:r>
            <a:r>
              <a:rPr lang="en-US" sz="2400" dirty="0">
                <a:solidFill>
                  <a:srgbClr val="FFFF00"/>
                </a:solidFill>
              </a:rPr>
              <a:t>: </a:t>
            </a:r>
            <a:r>
              <a:rPr lang="en-US" sz="2400" dirty="0"/>
              <a:t>Determine how </a:t>
            </a:r>
            <a:r>
              <a:rPr lang="en-US" sz="2400" u="sng" dirty="0"/>
              <a:t>water column stratification</a:t>
            </a:r>
            <a:r>
              <a:rPr lang="en-US" sz="2400" dirty="0"/>
              <a:t> the contact between copepods and oil (with and without dispersants) (</a:t>
            </a:r>
            <a:r>
              <a:rPr lang="en-US" sz="2400" u="sng" dirty="0"/>
              <a:t>Phase III</a:t>
            </a:r>
            <a:r>
              <a:rPr lang="en-US" sz="2400" dirty="0"/>
              <a:t>)</a:t>
            </a:r>
          </a:p>
          <a:p>
            <a:endParaRPr lang="en-US" sz="2400" dirty="0"/>
          </a:p>
        </p:txBody>
      </p:sp>
      <p:grpSp>
        <p:nvGrpSpPr>
          <p:cNvPr id="124" name="Group 123"/>
          <p:cNvGrpSpPr/>
          <p:nvPr/>
        </p:nvGrpSpPr>
        <p:grpSpPr>
          <a:xfrm>
            <a:off x="9439634" y="1091801"/>
            <a:ext cx="2526302" cy="4751588"/>
            <a:chOff x="8845421" y="880836"/>
            <a:chExt cx="2526302" cy="4751588"/>
          </a:xfrm>
        </p:grpSpPr>
        <p:pic>
          <p:nvPicPr>
            <p:cNvPr id="5122" name="Picture 2" descr="C:\Users\dfields\Desktop\copepod_hypotheses.jpg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845421" y="3186404"/>
              <a:ext cx="2526302" cy="2446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5" name="Picture 2" descr="C:\Users\dfields\Desktop\copepod_hypotheses.jpg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845422" y="880836"/>
              <a:ext cx="2526301" cy="2216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33A67E3-D679-D642-BC6C-2EDFEF116CBB}"/>
              </a:ext>
            </a:extLst>
          </p:cNvPr>
          <p:cNvGrpSpPr/>
          <p:nvPr/>
        </p:nvGrpSpPr>
        <p:grpSpPr>
          <a:xfrm>
            <a:off x="8051469" y="922615"/>
            <a:ext cx="1050740" cy="5012769"/>
            <a:chOff x="8160753" y="1215832"/>
            <a:chExt cx="1050740" cy="501276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8788DC1-0A71-AB4F-8238-EB3D1018159F}"/>
                </a:ext>
              </a:extLst>
            </p:cNvPr>
            <p:cNvSpPr/>
            <p:nvPr/>
          </p:nvSpPr>
          <p:spPr>
            <a:xfrm>
              <a:off x="8632977" y="2587432"/>
              <a:ext cx="578516" cy="29718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53000">
                  <a:schemeClr val="accent2">
                    <a:lumMod val="70000"/>
                    <a:lumOff val="30000"/>
                  </a:schemeClr>
                </a:gs>
                <a:gs pos="92000">
                  <a:srgbClr val="C00000"/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8DEB5EC-A841-964A-AE83-0B33AD0384F5}"/>
                </a:ext>
              </a:extLst>
            </p:cNvPr>
            <p:cNvSpPr/>
            <p:nvPr/>
          </p:nvSpPr>
          <p:spPr>
            <a:xfrm>
              <a:off x="8632977" y="5483032"/>
              <a:ext cx="578516" cy="1524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40F8B4A-3EE1-6F47-A53A-9804401D1DED}"/>
                </a:ext>
              </a:extLst>
            </p:cNvPr>
            <p:cNvSpPr/>
            <p:nvPr/>
          </p:nvSpPr>
          <p:spPr>
            <a:xfrm>
              <a:off x="8632977" y="2511232"/>
              <a:ext cx="578516" cy="152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3B4FCAD-F6F7-8545-9723-F5062FAE1E9B}"/>
                </a:ext>
              </a:extLst>
            </p:cNvPr>
            <p:cNvGrpSpPr/>
            <p:nvPr/>
          </p:nvGrpSpPr>
          <p:grpSpPr>
            <a:xfrm>
              <a:off x="8746942" y="4190808"/>
              <a:ext cx="157777" cy="129828"/>
              <a:chOff x="2590800" y="457200"/>
              <a:chExt cx="2286000" cy="1425228"/>
            </a:xfrm>
          </p:grpSpPr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8C9C5A40-326F-0C47-AE6E-CD4C0AE5871E}"/>
                  </a:ext>
                </a:extLst>
              </p:cNvPr>
              <p:cNvSpPr/>
              <p:nvPr/>
            </p:nvSpPr>
            <p:spPr>
              <a:xfrm>
                <a:off x="3581400" y="533400"/>
                <a:ext cx="228600" cy="8382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4EECB4C2-BC73-1B40-8049-8EDDF48CF1F3}"/>
                  </a:ext>
                </a:extLst>
              </p:cNvPr>
              <p:cNvCxnSpPr/>
              <p:nvPr/>
            </p:nvCxnSpPr>
            <p:spPr>
              <a:xfrm>
                <a:off x="2590800" y="531114"/>
                <a:ext cx="228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618AD1DA-99BA-FA43-A688-BA4E3B79E1DB}"/>
                  </a:ext>
                </a:extLst>
              </p:cNvPr>
              <p:cNvSpPr/>
              <p:nvPr/>
            </p:nvSpPr>
            <p:spPr>
              <a:xfrm>
                <a:off x="3657600" y="12954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51A9E2E1-C78B-2D42-A101-955F2A809496}"/>
                  </a:ext>
                </a:extLst>
              </p:cNvPr>
              <p:cNvSpPr/>
              <p:nvPr/>
            </p:nvSpPr>
            <p:spPr>
              <a:xfrm>
                <a:off x="3657600" y="14478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FD2F6D33-16A3-2B4B-B68F-6583A9FDB9BC}"/>
                  </a:ext>
                </a:extLst>
              </p:cNvPr>
              <p:cNvCxnSpPr/>
              <p:nvPr/>
            </p:nvCxnSpPr>
            <p:spPr>
              <a:xfrm flipH="1">
                <a:off x="3505200" y="16002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5B509B22-2CC4-8342-A5C9-0739139C4AF0}"/>
                  </a:ext>
                </a:extLst>
              </p:cNvPr>
              <p:cNvCxnSpPr/>
              <p:nvPr/>
            </p:nvCxnSpPr>
            <p:spPr>
              <a:xfrm flipH="1">
                <a:off x="3505199" y="1653828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1CB2901F-E7B0-AB47-B360-D6EB72DF08A3}"/>
                  </a:ext>
                </a:extLst>
              </p:cNvPr>
              <p:cNvCxnSpPr/>
              <p:nvPr/>
            </p:nvCxnSpPr>
            <p:spPr>
              <a:xfrm flipH="1">
                <a:off x="3499103" y="15621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6E556EE6-F117-D24A-ADF9-70306CBB4570}"/>
                  </a:ext>
                </a:extLst>
              </p:cNvPr>
              <p:cNvCxnSpPr/>
              <p:nvPr/>
            </p:nvCxnSpPr>
            <p:spPr>
              <a:xfrm flipH="1" flipV="1">
                <a:off x="3680460" y="16538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10A92170-39C3-ED42-9B96-F48F195B01F5}"/>
                  </a:ext>
                </a:extLst>
              </p:cNvPr>
              <p:cNvCxnSpPr/>
              <p:nvPr/>
            </p:nvCxnSpPr>
            <p:spPr>
              <a:xfrm flipH="1" flipV="1">
                <a:off x="3695700" y="1638300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397D1A5B-5B59-6441-AFB7-CE0686FEFB44}"/>
                  </a:ext>
                </a:extLst>
              </p:cNvPr>
              <p:cNvCxnSpPr/>
              <p:nvPr/>
            </p:nvCxnSpPr>
            <p:spPr>
              <a:xfrm flipH="1" flipV="1">
                <a:off x="3680459" y="15776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5CA6F684-31EF-C24C-AAF7-D85E5D510AE3}"/>
                  </a:ext>
                </a:extLst>
              </p:cNvPr>
              <p:cNvCxnSpPr/>
              <p:nvPr/>
            </p:nvCxnSpPr>
            <p:spPr>
              <a:xfrm>
                <a:off x="2590800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2F186B9E-D875-8641-9AD2-4B8532C00C9F}"/>
                  </a:ext>
                </a:extLst>
              </p:cNvPr>
              <p:cNvCxnSpPr/>
              <p:nvPr/>
            </p:nvCxnSpPr>
            <p:spPr>
              <a:xfrm>
                <a:off x="4872228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B36EA74-DE19-2C40-8B60-68A5F8A64002}"/>
                </a:ext>
              </a:extLst>
            </p:cNvPr>
            <p:cNvGrpSpPr/>
            <p:nvPr/>
          </p:nvGrpSpPr>
          <p:grpSpPr>
            <a:xfrm>
              <a:off x="8938801" y="4312816"/>
              <a:ext cx="157777" cy="129828"/>
              <a:chOff x="2590800" y="457200"/>
              <a:chExt cx="2286000" cy="1425228"/>
            </a:xfrm>
          </p:grpSpPr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7078AB01-EEE2-F148-A9AE-A41F1CD7E85B}"/>
                  </a:ext>
                </a:extLst>
              </p:cNvPr>
              <p:cNvSpPr/>
              <p:nvPr/>
            </p:nvSpPr>
            <p:spPr>
              <a:xfrm>
                <a:off x="3581400" y="533400"/>
                <a:ext cx="228600" cy="8382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F8976BC4-C4AF-E243-974E-271DE1D93C4A}"/>
                  </a:ext>
                </a:extLst>
              </p:cNvPr>
              <p:cNvCxnSpPr/>
              <p:nvPr/>
            </p:nvCxnSpPr>
            <p:spPr>
              <a:xfrm>
                <a:off x="2590800" y="531114"/>
                <a:ext cx="228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E28BDE85-D9B1-0D4F-8F9E-29B6A67B021E}"/>
                  </a:ext>
                </a:extLst>
              </p:cNvPr>
              <p:cNvSpPr/>
              <p:nvPr/>
            </p:nvSpPr>
            <p:spPr>
              <a:xfrm>
                <a:off x="3657600" y="12954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D39E66D2-7B0B-A74F-A059-2F2D8A8D968E}"/>
                  </a:ext>
                </a:extLst>
              </p:cNvPr>
              <p:cNvSpPr/>
              <p:nvPr/>
            </p:nvSpPr>
            <p:spPr>
              <a:xfrm>
                <a:off x="3657600" y="14478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1C1391D3-1E82-4C43-8192-D399193704D3}"/>
                  </a:ext>
                </a:extLst>
              </p:cNvPr>
              <p:cNvCxnSpPr/>
              <p:nvPr/>
            </p:nvCxnSpPr>
            <p:spPr>
              <a:xfrm flipH="1">
                <a:off x="3505200" y="16002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1CFEB90E-0536-3045-9AF8-AFDD118F44C0}"/>
                  </a:ext>
                </a:extLst>
              </p:cNvPr>
              <p:cNvCxnSpPr/>
              <p:nvPr/>
            </p:nvCxnSpPr>
            <p:spPr>
              <a:xfrm flipH="1">
                <a:off x="3505199" y="1653828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4F33A98F-1562-374F-8E7A-2B5F29FCE669}"/>
                  </a:ext>
                </a:extLst>
              </p:cNvPr>
              <p:cNvCxnSpPr/>
              <p:nvPr/>
            </p:nvCxnSpPr>
            <p:spPr>
              <a:xfrm flipH="1">
                <a:off x="3499103" y="15621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1D56A7F6-4A7D-884A-8B94-D49E38D21884}"/>
                  </a:ext>
                </a:extLst>
              </p:cNvPr>
              <p:cNvCxnSpPr/>
              <p:nvPr/>
            </p:nvCxnSpPr>
            <p:spPr>
              <a:xfrm flipH="1" flipV="1">
                <a:off x="3680460" y="16538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5A24E3B5-A553-D645-959F-4251B0703046}"/>
                  </a:ext>
                </a:extLst>
              </p:cNvPr>
              <p:cNvCxnSpPr/>
              <p:nvPr/>
            </p:nvCxnSpPr>
            <p:spPr>
              <a:xfrm flipH="1" flipV="1">
                <a:off x="3695700" y="1638300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1F921F1C-40E2-9B46-960A-271814E5B0C4}"/>
                  </a:ext>
                </a:extLst>
              </p:cNvPr>
              <p:cNvCxnSpPr/>
              <p:nvPr/>
            </p:nvCxnSpPr>
            <p:spPr>
              <a:xfrm flipH="1" flipV="1">
                <a:off x="3680459" y="15776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5173633C-A482-3045-A06E-831A9BD837A9}"/>
                  </a:ext>
                </a:extLst>
              </p:cNvPr>
              <p:cNvCxnSpPr/>
              <p:nvPr/>
            </p:nvCxnSpPr>
            <p:spPr>
              <a:xfrm>
                <a:off x="2590800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59529542-4B4C-3F4E-81D8-97079F177B00}"/>
                  </a:ext>
                </a:extLst>
              </p:cNvPr>
              <p:cNvCxnSpPr/>
              <p:nvPr/>
            </p:nvCxnSpPr>
            <p:spPr>
              <a:xfrm>
                <a:off x="4872228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6272EF1-CD51-9C4A-A448-BE047BE25863}"/>
                </a:ext>
              </a:extLst>
            </p:cNvPr>
            <p:cNvGrpSpPr/>
            <p:nvPr/>
          </p:nvGrpSpPr>
          <p:grpSpPr>
            <a:xfrm>
              <a:off x="8979560" y="3813727"/>
              <a:ext cx="157777" cy="129828"/>
              <a:chOff x="2590800" y="457200"/>
              <a:chExt cx="2286000" cy="1425228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48C7A82C-F219-D44E-9264-4913978CA1EA}"/>
                  </a:ext>
                </a:extLst>
              </p:cNvPr>
              <p:cNvSpPr/>
              <p:nvPr/>
            </p:nvSpPr>
            <p:spPr>
              <a:xfrm>
                <a:off x="3581400" y="533400"/>
                <a:ext cx="228600" cy="8382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F9D9C9B0-E2F2-4A43-A750-F772093983FD}"/>
                  </a:ext>
                </a:extLst>
              </p:cNvPr>
              <p:cNvCxnSpPr/>
              <p:nvPr/>
            </p:nvCxnSpPr>
            <p:spPr>
              <a:xfrm>
                <a:off x="2590800" y="531114"/>
                <a:ext cx="228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2DCFAD37-1453-F348-8C89-E198728E866A}"/>
                  </a:ext>
                </a:extLst>
              </p:cNvPr>
              <p:cNvSpPr/>
              <p:nvPr/>
            </p:nvSpPr>
            <p:spPr>
              <a:xfrm>
                <a:off x="3657600" y="12954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D9DD6C63-1E56-2240-BDD2-26B273C855B5}"/>
                  </a:ext>
                </a:extLst>
              </p:cNvPr>
              <p:cNvSpPr/>
              <p:nvPr/>
            </p:nvSpPr>
            <p:spPr>
              <a:xfrm>
                <a:off x="3657600" y="14478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78743026-41D7-CE4D-B90D-A010EC877458}"/>
                  </a:ext>
                </a:extLst>
              </p:cNvPr>
              <p:cNvCxnSpPr/>
              <p:nvPr/>
            </p:nvCxnSpPr>
            <p:spPr>
              <a:xfrm flipH="1">
                <a:off x="3505200" y="16002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3AEF82F5-70DF-7146-934A-216FD1DD63BB}"/>
                  </a:ext>
                </a:extLst>
              </p:cNvPr>
              <p:cNvCxnSpPr/>
              <p:nvPr/>
            </p:nvCxnSpPr>
            <p:spPr>
              <a:xfrm flipH="1">
                <a:off x="3505199" y="1653828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F047986B-BB3D-504B-85C1-9532FA9FCFB2}"/>
                  </a:ext>
                </a:extLst>
              </p:cNvPr>
              <p:cNvCxnSpPr/>
              <p:nvPr/>
            </p:nvCxnSpPr>
            <p:spPr>
              <a:xfrm flipH="1">
                <a:off x="3499103" y="15621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927C3CC7-6F36-744D-8885-713DCEB3409D}"/>
                  </a:ext>
                </a:extLst>
              </p:cNvPr>
              <p:cNvCxnSpPr/>
              <p:nvPr/>
            </p:nvCxnSpPr>
            <p:spPr>
              <a:xfrm flipH="1" flipV="1">
                <a:off x="3680460" y="16538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E70999B4-51F0-3E41-8C55-0AE8353486D5}"/>
                  </a:ext>
                </a:extLst>
              </p:cNvPr>
              <p:cNvCxnSpPr/>
              <p:nvPr/>
            </p:nvCxnSpPr>
            <p:spPr>
              <a:xfrm flipH="1" flipV="1">
                <a:off x="3695700" y="1638300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A59C0E77-74AE-AE4D-8ADF-F81EB99789BF}"/>
                  </a:ext>
                </a:extLst>
              </p:cNvPr>
              <p:cNvCxnSpPr/>
              <p:nvPr/>
            </p:nvCxnSpPr>
            <p:spPr>
              <a:xfrm flipH="1" flipV="1">
                <a:off x="3680459" y="15776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BE87372A-9930-9545-A3A0-F4B602CEABEF}"/>
                  </a:ext>
                </a:extLst>
              </p:cNvPr>
              <p:cNvCxnSpPr/>
              <p:nvPr/>
            </p:nvCxnSpPr>
            <p:spPr>
              <a:xfrm>
                <a:off x="2590800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9F74BF9E-4F6F-4643-9604-3FC1082D5680}"/>
                  </a:ext>
                </a:extLst>
              </p:cNvPr>
              <p:cNvCxnSpPr/>
              <p:nvPr/>
            </p:nvCxnSpPr>
            <p:spPr>
              <a:xfrm>
                <a:off x="4872228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1DB62D5-A302-A44F-A473-F98B32E6A7DC}"/>
                </a:ext>
              </a:extLst>
            </p:cNvPr>
            <p:cNvGrpSpPr/>
            <p:nvPr/>
          </p:nvGrpSpPr>
          <p:grpSpPr>
            <a:xfrm>
              <a:off x="8717124" y="3730432"/>
              <a:ext cx="157777" cy="129828"/>
              <a:chOff x="2590800" y="457200"/>
              <a:chExt cx="2286000" cy="1425228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09762D29-E4FD-6A4A-9CA2-4BFE28BF4F59}"/>
                  </a:ext>
                </a:extLst>
              </p:cNvPr>
              <p:cNvSpPr/>
              <p:nvPr/>
            </p:nvSpPr>
            <p:spPr>
              <a:xfrm>
                <a:off x="3581400" y="533400"/>
                <a:ext cx="228600" cy="8382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35CB62D4-E47C-F741-89E1-CE7FED645045}"/>
                  </a:ext>
                </a:extLst>
              </p:cNvPr>
              <p:cNvCxnSpPr/>
              <p:nvPr/>
            </p:nvCxnSpPr>
            <p:spPr>
              <a:xfrm>
                <a:off x="2590800" y="531114"/>
                <a:ext cx="228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90903CC8-7E72-AA47-B2F6-585FFB2AE1DB}"/>
                  </a:ext>
                </a:extLst>
              </p:cNvPr>
              <p:cNvSpPr/>
              <p:nvPr/>
            </p:nvSpPr>
            <p:spPr>
              <a:xfrm>
                <a:off x="3657600" y="12954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5D567832-A7A0-6542-BFB4-4749D35B3F84}"/>
                  </a:ext>
                </a:extLst>
              </p:cNvPr>
              <p:cNvSpPr/>
              <p:nvPr/>
            </p:nvSpPr>
            <p:spPr>
              <a:xfrm>
                <a:off x="3657600" y="14478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A93FD777-F775-0946-A1BE-FE17E54AA697}"/>
                  </a:ext>
                </a:extLst>
              </p:cNvPr>
              <p:cNvCxnSpPr/>
              <p:nvPr/>
            </p:nvCxnSpPr>
            <p:spPr>
              <a:xfrm flipH="1">
                <a:off x="3505200" y="16002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25EAF4C9-3DD3-9D48-8464-943635D42B35}"/>
                  </a:ext>
                </a:extLst>
              </p:cNvPr>
              <p:cNvCxnSpPr/>
              <p:nvPr/>
            </p:nvCxnSpPr>
            <p:spPr>
              <a:xfrm flipH="1">
                <a:off x="3505199" y="1653828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284057C4-5783-FA43-80BE-74A3AEEA00ED}"/>
                  </a:ext>
                </a:extLst>
              </p:cNvPr>
              <p:cNvCxnSpPr/>
              <p:nvPr/>
            </p:nvCxnSpPr>
            <p:spPr>
              <a:xfrm flipH="1">
                <a:off x="3499103" y="15621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1F069296-FFBD-F241-B024-3CE5EADB4D2D}"/>
                  </a:ext>
                </a:extLst>
              </p:cNvPr>
              <p:cNvCxnSpPr/>
              <p:nvPr/>
            </p:nvCxnSpPr>
            <p:spPr>
              <a:xfrm flipH="1" flipV="1">
                <a:off x="3680460" y="16538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8AAB5D6D-89DE-6D4B-BAFF-4C76CB25364D}"/>
                  </a:ext>
                </a:extLst>
              </p:cNvPr>
              <p:cNvCxnSpPr/>
              <p:nvPr/>
            </p:nvCxnSpPr>
            <p:spPr>
              <a:xfrm flipH="1" flipV="1">
                <a:off x="3695700" y="1638300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341AF2CC-4229-6C46-BAD1-2AD341AB0DA9}"/>
                  </a:ext>
                </a:extLst>
              </p:cNvPr>
              <p:cNvCxnSpPr/>
              <p:nvPr/>
            </p:nvCxnSpPr>
            <p:spPr>
              <a:xfrm flipH="1" flipV="1">
                <a:off x="3680459" y="15776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D72D04B7-245A-4945-A4BA-E713C8F08A9C}"/>
                  </a:ext>
                </a:extLst>
              </p:cNvPr>
              <p:cNvCxnSpPr/>
              <p:nvPr/>
            </p:nvCxnSpPr>
            <p:spPr>
              <a:xfrm>
                <a:off x="2590800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6413CF9C-8DB6-244A-BFA3-027DA4F162C0}"/>
                  </a:ext>
                </a:extLst>
              </p:cNvPr>
              <p:cNvCxnSpPr/>
              <p:nvPr/>
            </p:nvCxnSpPr>
            <p:spPr>
              <a:xfrm>
                <a:off x="4872228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2F5D440-DDF0-0A4D-ABF9-C5421076F087}"/>
                </a:ext>
              </a:extLst>
            </p:cNvPr>
            <p:cNvGrpSpPr/>
            <p:nvPr/>
          </p:nvGrpSpPr>
          <p:grpSpPr>
            <a:xfrm>
              <a:off x="8864909" y="4008418"/>
              <a:ext cx="157777" cy="129828"/>
              <a:chOff x="2590800" y="457200"/>
              <a:chExt cx="2286000" cy="1425228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0E9D5084-41F1-7F41-B725-F6240982CE7E}"/>
                  </a:ext>
                </a:extLst>
              </p:cNvPr>
              <p:cNvSpPr/>
              <p:nvPr/>
            </p:nvSpPr>
            <p:spPr>
              <a:xfrm>
                <a:off x="3581400" y="533400"/>
                <a:ext cx="228600" cy="8382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FBE27398-5687-E541-9B14-79232A78034D}"/>
                  </a:ext>
                </a:extLst>
              </p:cNvPr>
              <p:cNvCxnSpPr/>
              <p:nvPr/>
            </p:nvCxnSpPr>
            <p:spPr>
              <a:xfrm>
                <a:off x="2590800" y="531114"/>
                <a:ext cx="228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F2A9702-5DAF-B047-8FDC-36C2C1FB345F}"/>
                  </a:ext>
                </a:extLst>
              </p:cNvPr>
              <p:cNvSpPr/>
              <p:nvPr/>
            </p:nvSpPr>
            <p:spPr>
              <a:xfrm>
                <a:off x="3657600" y="12954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0EC930AE-6C72-9D47-8D64-8B12E0D7A750}"/>
                  </a:ext>
                </a:extLst>
              </p:cNvPr>
              <p:cNvSpPr/>
              <p:nvPr/>
            </p:nvSpPr>
            <p:spPr>
              <a:xfrm>
                <a:off x="3657600" y="14478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7156961C-5A7C-674C-97C1-44800628BA08}"/>
                  </a:ext>
                </a:extLst>
              </p:cNvPr>
              <p:cNvCxnSpPr/>
              <p:nvPr/>
            </p:nvCxnSpPr>
            <p:spPr>
              <a:xfrm flipH="1">
                <a:off x="3505200" y="16002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65F7EAB5-7B03-FE4D-A4FB-B1CA2FA1A8D6}"/>
                  </a:ext>
                </a:extLst>
              </p:cNvPr>
              <p:cNvCxnSpPr/>
              <p:nvPr/>
            </p:nvCxnSpPr>
            <p:spPr>
              <a:xfrm flipH="1">
                <a:off x="3505199" y="1653828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6C68BB0B-2C73-3B49-B5EB-14EF51B3A9C4}"/>
                  </a:ext>
                </a:extLst>
              </p:cNvPr>
              <p:cNvCxnSpPr/>
              <p:nvPr/>
            </p:nvCxnSpPr>
            <p:spPr>
              <a:xfrm flipH="1">
                <a:off x="3499103" y="15621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BF078651-CB15-8F45-AEB1-B18CCA3F0156}"/>
                  </a:ext>
                </a:extLst>
              </p:cNvPr>
              <p:cNvCxnSpPr/>
              <p:nvPr/>
            </p:nvCxnSpPr>
            <p:spPr>
              <a:xfrm flipH="1" flipV="1">
                <a:off x="3680460" y="16538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F8DFC030-4C3F-B649-AF2E-BB10049ABBA6}"/>
                  </a:ext>
                </a:extLst>
              </p:cNvPr>
              <p:cNvCxnSpPr/>
              <p:nvPr/>
            </p:nvCxnSpPr>
            <p:spPr>
              <a:xfrm flipH="1" flipV="1">
                <a:off x="3695700" y="1638300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E2C747B-2BC5-7842-932E-3D5D7D613416}"/>
                  </a:ext>
                </a:extLst>
              </p:cNvPr>
              <p:cNvCxnSpPr/>
              <p:nvPr/>
            </p:nvCxnSpPr>
            <p:spPr>
              <a:xfrm flipH="1" flipV="1">
                <a:off x="3680459" y="15776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702FC38D-4A9D-134D-88C1-F24F5A628F99}"/>
                  </a:ext>
                </a:extLst>
              </p:cNvPr>
              <p:cNvCxnSpPr/>
              <p:nvPr/>
            </p:nvCxnSpPr>
            <p:spPr>
              <a:xfrm>
                <a:off x="2590800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BDDB5813-89CA-4344-A938-3598B62FDE36}"/>
                  </a:ext>
                </a:extLst>
              </p:cNvPr>
              <p:cNvCxnSpPr/>
              <p:nvPr/>
            </p:nvCxnSpPr>
            <p:spPr>
              <a:xfrm>
                <a:off x="4872228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6B12C63-EE71-764F-B0D7-F7A39EA79FDC}"/>
                </a:ext>
              </a:extLst>
            </p:cNvPr>
            <p:cNvGrpSpPr/>
            <p:nvPr/>
          </p:nvGrpSpPr>
          <p:grpSpPr>
            <a:xfrm>
              <a:off x="8765246" y="4492432"/>
              <a:ext cx="157777" cy="129828"/>
              <a:chOff x="2590800" y="457200"/>
              <a:chExt cx="2286000" cy="1425228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082DF3F2-077B-9746-9E1B-8A438E956B36}"/>
                  </a:ext>
                </a:extLst>
              </p:cNvPr>
              <p:cNvSpPr/>
              <p:nvPr/>
            </p:nvSpPr>
            <p:spPr>
              <a:xfrm>
                <a:off x="3581400" y="533400"/>
                <a:ext cx="228600" cy="8382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6F4A9075-B530-EA4F-8829-813086775532}"/>
                  </a:ext>
                </a:extLst>
              </p:cNvPr>
              <p:cNvCxnSpPr/>
              <p:nvPr/>
            </p:nvCxnSpPr>
            <p:spPr>
              <a:xfrm>
                <a:off x="2590800" y="531114"/>
                <a:ext cx="228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6C7B0CD1-77FB-E446-B78F-0743434697C0}"/>
                  </a:ext>
                </a:extLst>
              </p:cNvPr>
              <p:cNvSpPr/>
              <p:nvPr/>
            </p:nvSpPr>
            <p:spPr>
              <a:xfrm>
                <a:off x="3657600" y="12954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7063FF5-ABBA-C646-A0CD-01A3205A588E}"/>
                  </a:ext>
                </a:extLst>
              </p:cNvPr>
              <p:cNvSpPr/>
              <p:nvPr/>
            </p:nvSpPr>
            <p:spPr>
              <a:xfrm>
                <a:off x="3657600" y="14478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E61918B5-E982-CA4E-A8C1-621FEE34C6A5}"/>
                  </a:ext>
                </a:extLst>
              </p:cNvPr>
              <p:cNvCxnSpPr/>
              <p:nvPr/>
            </p:nvCxnSpPr>
            <p:spPr>
              <a:xfrm flipH="1">
                <a:off x="3505200" y="16002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057C5498-E9CF-AB42-ADCD-269F149C26AE}"/>
                  </a:ext>
                </a:extLst>
              </p:cNvPr>
              <p:cNvCxnSpPr/>
              <p:nvPr/>
            </p:nvCxnSpPr>
            <p:spPr>
              <a:xfrm flipH="1">
                <a:off x="3505199" y="1653828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25468D2F-59DC-1C48-B63F-9BEF61C52CDA}"/>
                  </a:ext>
                </a:extLst>
              </p:cNvPr>
              <p:cNvCxnSpPr/>
              <p:nvPr/>
            </p:nvCxnSpPr>
            <p:spPr>
              <a:xfrm flipH="1">
                <a:off x="3499103" y="15621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61B7BCB-B9C1-B249-A711-B8F0B7A0F749}"/>
                  </a:ext>
                </a:extLst>
              </p:cNvPr>
              <p:cNvCxnSpPr/>
              <p:nvPr/>
            </p:nvCxnSpPr>
            <p:spPr>
              <a:xfrm flipH="1" flipV="1">
                <a:off x="3680460" y="16538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291DF4A8-FDC1-4041-9202-09BB2BE86483}"/>
                  </a:ext>
                </a:extLst>
              </p:cNvPr>
              <p:cNvCxnSpPr/>
              <p:nvPr/>
            </p:nvCxnSpPr>
            <p:spPr>
              <a:xfrm flipH="1" flipV="1">
                <a:off x="3695700" y="1638300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BE4BF19B-821A-AA4A-BD01-65624EB5E2BE}"/>
                  </a:ext>
                </a:extLst>
              </p:cNvPr>
              <p:cNvCxnSpPr/>
              <p:nvPr/>
            </p:nvCxnSpPr>
            <p:spPr>
              <a:xfrm flipH="1" flipV="1">
                <a:off x="3680459" y="15776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A79C3804-C9D4-E94E-8FE8-925FC43A8460}"/>
                  </a:ext>
                </a:extLst>
              </p:cNvPr>
              <p:cNvCxnSpPr/>
              <p:nvPr/>
            </p:nvCxnSpPr>
            <p:spPr>
              <a:xfrm>
                <a:off x="2590800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953C0AC9-F44F-0D4F-AF23-17C429F7F095}"/>
                  </a:ext>
                </a:extLst>
              </p:cNvPr>
              <p:cNvCxnSpPr/>
              <p:nvPr/>
            </p:nvCxnSpPr>
            <p:spPr>
              <a:xfrm>
                <a:off x="4872228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71D6AB5-EDF2-654D-9035-F063A91495AB}"/>
                </a:ext>
              </a:extLst>
            </p:cNvPr>
            <p:cNvGrpSpPr/>
            <p:nvPr/>
          </p:nvGrpSpPr>
          <p:grpSpPr>
            <a:xfrm>
              <a:off x="8763141" y="4861901"/>
              <a:ext cx="157777" cy="129828"/>
              <a:chOff x="2590800" y="457200"/>
              <a:chExt cx="2286000" cy="1425228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41037BF2-B3E6-DB41-A039-35DA7CFEEF46}"/>
                  </a:ext>
                </a:extLst>
              </p:cNvPr>
              <p:cNvSpPr/>
              <p:nvPr/>
            </p:nvSpPr>
            <p:spPr>
              <a:xfrm>
                <a:off x="3581400" y="533400"/>
                <a:ext cx="228600" cy="8382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A7A1B3E6-70B9-114A-8CE6-96A5F33A2C92}"/>
                  </a:ext>
                </a:extLst>
              </p:cNvPr>
              <p:cNvCxnSpPr/>
              <p:nvPr/>
            </p:nvCxnSpPr>
            <p:spPr>
              <a:xfrm>
                <a:off x="2590800" y="531114"/>
                <a:ext cx="228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E88BEA4-5173-C741-BBB7-29B6E57EFC99}"/>
                  </a:ext>
                </a:extLst>
              </p:cNvPr>
              <p:cNvSpPr/>
              <p:nvPr/>
            </p:nvSpPr>
            <p:spPr>
              <a:xfrm>
                <a:off x="3657600" y="12954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02B516DB-3CCC-7448-8720-F150D362E22E}"/>
                  </a:ext>
                </a:extLst>
              </p:cNvPr>
              <p:cNvSpPr/>
              <p:nvPr/>
            </p:nvSpPr>
            <p:spPr>
              <a:xfrm>
                <a:off x="3657600" y="14478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D88E2A32-804F-054F-88BB-ED44EB599570}"/>
                  </a:ext>
                </a:extLst>
              </p:cNvPr>
              <p:cNvCxnSpPr/>
              <p:nvPr/>
            </p:nvCxnSpPr>
            <p:spPr>
              <a:xfrm flipH="1">
                <a:off x="3505200" y="16002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631C9A4D-71EE-6448-91BF-031A72C44891}"/>
                  </a:ext>
                </a:extLst>
              </p:cNvPr>
              <p:cNvCxnSpPr/>
              <p:nvPr/>
            </p:nvCxnSpPr>
            <p:spPr>
              <a:xfrm flipH="1">
                <a:off x="3505199" y="1653828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3F6FE0A-BAC2-134B-B8A5-F9C7A1DB0FA2}"/>
                  </a:ext>
                </a:extLst>
              </p:cNvPr>
              <p:cNvCxnSpPr/>
              <p:nvPr/>
            </p:nvCxnSpPr>
            <p:spPr>
              <a:xfrm flipH="1">
                <a:off x="3499103" y="15621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942D2152-8E2B-B943-A72D-8B194C51C48B}"/>
                  </a:ext>
                </a:extLst>
              </p:cNvPr>
              <p:cNvCxnSpPr/>
              <p:nvPr/>
            </p:nvCxnSpPr>
            <p:spPr>
              <a:xfrm flipH="1" flipV="1">
                <a:off x="3680460" y="16538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7FA9F19-BF60-124F-AC49-89332DA9C3F7}"/>
                  </a:ext>
                </a:extLst>
              </p:cNvPr>
              <p:cNvCxnSpPr/>
              <p:nvPr/>
            </p:nvCxnSpPr>
            <p:spPr>
              <a:xfrm flipH="1" flipV="1">
                <a:off x="3695700" y="1638300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72CC4CC9-277B-B348-B4EA-8BCA76187253}"/>
                  </a:ext>
                </a:extLst>
              </p:cNvPr>
              <p:cNvCxnSpPr/>
              <p:nvPr/>
            </p:nvCxnSpPr>
            <p:spPr>
              <a:xfrm flipH="1" flipV="1">
                <a:off x="3680459" y="15776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E79AA0FA-ABF2-154A-A396-B7AC0E121889}"/>
                  </a:ext>
                </a:extLst>
              </p:cNvPr>
              <p:cNvCxnSpPr/>
              <p:nvPr/>
            </p:nvCxnSpPr>
            <p:spPr>
              <a:xfrm>
                <a:off x="2590800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DFB426A9-F899-024F-8B84-D3D4296A6D0E}"/>
                  </a:ext>
                </a:extLst>
              </p:cNvPr>
              <p:cNvCxnSpPr/>
              <p:nvPr/>
            </p:nvCxnSpPr>
            <p:spPr>
              <a:xfrm>
                <a:off x="4872228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3899034-A76D-4247-AD1A-1399E0CC37E7}"/>
                </a:ext>
              </a:extLst>
            </p:cNvPr>
            <p:cNvGrpSpPr/>
            <p:nvPr/>
          </p:nvGrpSpPr>
          <p:grpSpPr>
            <a:xfrm>
              <a:off x="8967990" y="4797232"/>
              <a:ext cx="157777" cy="129828"/>
              <a:chOff x="2590800" y="457200"/>
              <a:chExt cx="2286000" cy="1425228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AD547125-A443-3A43-88B5-7A18C6766A0C}"/>
                  </a:ext>
                </a:extLst>
              </p:cNvPr>
              <p:cNvSpPr/>
              <p:nvPr/>
            </p:nvSpPr>
            <p:spPr>
              <a:xfrm>
                <a:off x="3581400" y="533400"/>
                <a:ext cx="228600" cy="8382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6788348A-BF81-B041-88FF-3CE087ECD218}"/>
                  </a:ext>
                </a:extLst>
              </p:cNvPr>
              <p:cNvCxnSpPr/>
              <p:nvPr/>
            </p:nvCxnSpPr>
            <p:spPr>
              <a:xfrm>
                <a:off x="2590800" y="531114"/>
                <a:ext cx="228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8606F2A7-05AF-BA42-8F44-D32D3159C93E}"/>
                  </a:ext>
                </a:extLst>
              </p:cNvPr>
              <p:cNvSpPr/>
              <p:nvPr/>
            </p:nvSpPr>
            <p:spPr>
              <a:xfrm>
                <a:off x="3657600" y="12954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71C5A575-9EEE-DC4B-B5FC-9B7680E245BC}"/>
                  </a:ext>
                </a:extLst>
              </p:cNvPr>
              <p:cNvSpPr/>
              <p:nvPr/>
            </p:nvSpPr>
            <p:spPr>
              <a:xfrm>
                <a:off x="3657600" y="1447800"/>
                <a:ext cx="45719" cy="228600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2618A9C7-7895-6743-A2E3-EBDCC95EBD3B}"/>
                  </a:ext>
                </a:extLst>
              </p:cNvPr>
              <p:cNvCxnSpPr/>
              <p:nvPr/>
            </p:nvCxnSpPr>
            <p:spPr>
              <a:xfrm flipH="1">
                <a:off x="3505200" y="16002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C6BDCB0-5514-D942-A50D-244A9559825A}"/>
                  </a:ext>
                </a:extLst>
              </p:cNvPr>
              <p:cNvCxnSpPr/>
              <p:nvPr/>
            </p:nvCxnSpPr>
            <p:spPr>
              <a:xfrm flipH="1">
                <a:off x="3505199" y="1653828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34C4E6AB-5ABF-364B-B7C0-06D6701D3C17}"/>
                  </a:ext>
                </a:extLst>
              </p:cNvPr>
              <p:cNvCxnSpPr/>
              <p:nvPr/>
            </p:nvCxnSpPr>
            <p:spPr>
              <a:xfrm flipH="1">
                <a:off x="3499103" y="1562100"/>
                <a:ext cx="17526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02AFBE3C-6EA8-5543-9B20-2FF3306B731D}"/>
                  </a:ext>
                </a:extLst>
              </p:cNvPr>
              <p:cNvCxnSpPr/>
              <p:nvPr/>
            </p:nvCxnSpPr>
            <p:spPr>
              <a:xfrm flipH="1" flipV="1">
                <a:off x="3680460" y="16538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02CEB66F-3CC9-2F45-92D4-DE88FE8D6890}"/>
                  </a:ext>
                </a:extLst>
              </p:cNvPr>
              <p:cNvCxnSpPr/>
              <p:nvPr/>
            </p:nvCxnSpPr>
            <p:spPr>
              <a:xfrm flipH="1" flipV="1">
                <a:off x="3695700" y="1638300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06CB4F2B-A762-3641-8EFB-F0FECF4B27B3}"/>
                  </a:ext>
                </a:extLst>
              </p:cNvPr>
              <p:cNvCxnSpPr/>
              <p:nvPr/>
            </p:nvCxnSpPr>
            <p:spPr>
              <a:xfrm flipH="1" flipV="1">
                <a:off x="3680459" y="1577628"/>
                <a:ext cx="205740" cy="2286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F1114E7E-0022-9E4D-A001-764F08FCD9D7}"/>
                  </a:ext>
                </a:extLst>
              </p:cNvPr>
              <p:cNvCxnSpPr/>
              <p:nvPr/>
            </p:nvCxnSpPr>
            <p:spPr>
              <a:xfrm>
                <a:off x="2590800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77388BC-EB58-1B4B-ADBA-FC47E2564100}"/>
                  </a:ext>
                </a:extLst>
              </p:cNvPr>
              <p:cNvCxnSpPr/>
              <p:nvPr/>
            </p:nvCxnSpPr>
            <p:spPr>
              <a:xfrm>
                <a:off x="4872228" y="457200"/>
                <a:ext cx="0" cy="152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E66212D-799B-1640-A922-E73C9315B551}"/>
                </a:ext>
              </a:extLst>
            </p:cNvPr>
            <p:cNvCxnSpPr/>
            <p:nvPr/>
          </p:nvCxnSpPr>
          <p:spPr>
            <a:xfrm>
              <a:off x="8475200" y="2563158"/>
              <a:ext cx="0" cy="291987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61516E-5C8D-9B4A-815A-C0BC3D1D2A46}"/>
                </a:ext>
              </a:extLst>
            </p:cNvPr>
            <p:cNvSpPr txBox="1"/>
            <p:nvPr/>
          </p:nvSpPr>
          <p:spPr>
            <a:xfrm rot="16200000">
              <a:off x="7700788" y="3688180"/>
              <a:ext cx="1174839" cy="254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200 cm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61F3579-22DE-0A46-8F98-CB294276B11D}"/>
                </a:ext>
              </a:extLst>
            </p:cNvPr>
            <p:cNvCxnSpPr/>
            <p:nvPr/>
          </p:nvCxnSpPr>
          <p:spPr>
            <a:xfrm>
              <a:off x="8632977" y="5825932"/>
              <a:ext cx="57851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89D1D3F-9A66-AF4E-80B9-2565781B1397}"/>
                </a:ext>
              </a:extLst>
            </p:cNvPr>
            <p:cNvSpPr txBox="1"/>
            <p:nvPr/>
          </p:nvSpPr>
          <p:spPr>
            <a:xfrm>
              <a:off x="8662126" y="5859269"/>
              <a:ext cx="520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25 cm</a:t>
              </a:r>
            </a:p>
          </p:txBody>
        </p:sp>
        <p:sp>
          <p:nvSpPr>
            <p:cNvPr id="24" name="Isosceles Triangle 21">
              <a:extLst>
                <a:ext uri="{FF2B5EF4-FFF2-40B4-BE49-F238E27FC236}">
                  <a16:creationId xmlns:a16="http://schemas.microsoft.com/office/drawing/2014/main" id="{CC719C6F-8C35-4641-921F-AA0C26422B21}"/>
                </a:ext>
              </a:extLst>
            </p:cNvPr>
            <p:cNvSpPr/>
            <p:nvPr/>
          </p:nvSpPr>
          <p:spPr>
            <a:xfrm>
              <a:off x="8725013" y="1502632"/>
              <a:ext cx="394443" cy="952500"/>
            </a:xfrm>
            <a:prstGeom prst="triangle">
              <a:avLst/>
            </a:prstGeom>
            <a:solidFill>
              <a:srgbClr val="FFFF00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C2EA33B-E47F-3746-82D9-A11F70F551C8}"/>
                </a:ext>
              </a:extLst>
            </p:cNvPr>
            <p:cNvSpPr/>
            <p:nvPr/>
          </p:nvSpPr>
          <p:spPr>
            <a:xfrm>
              <a:off x="8882790" y="1215832"/>
              <a:ext cx="78889" cy="3810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E49ED70-3783-C841-BB0E-D150FD32C69C}"/>
                </a:ext>
              </a:extLst>
            </p:cNvPr>
            <p:cNvSpPr/>
            <p:nvPr/>
          </p:nvSpPr>
          <p:spPr>
            <a:xfrm>
              <a:off x="8450218" y="2116174"/>
              <a:ext cx="49963" cy="244436"/>
            </a:xfrm>
            <a:custGeom>
              <a:avLst/>
              <a:gdLst>
                <a:gd name="connsiteX0" fmla="*/ 144780 w 289560"/>
                <a:gd name="connsiteY0" fmla="*/ 56635 h 628731"/>
                <a:gd name="connsiteX1" fmla="*/ 144780 w 289560"/>
                <a:gd name="connsiteY1" fmla="*/ 56635 h 628731"/>
                <a:gd name="connsiteX2" fmla="*/ 182880 w 289560"/>
                <a:gd name="connsiteY2" fmla="*/ 117595 h 628731"/>
                <a:gd name="connsiteX3" fmla="*/ 198120 w 289560"/>
                <a:gd name="connsiteY3" fmla="*/ 148075 h 628731"/>
                <a:gd name="connsiteX4" fmla="*/ 228600 w 289560"/>
                <a:gd name="connsiteY4" fmla="*/ 193795 h 628731"/>
                <a:gd name="connsiteX5" fmla="*/ 251460 w 289560"/>
                <a:gd name="connsiteY5" fmla="*/ 239515 h 628731"/>
                <a:gd name="connsiteX6" fmla="*/ 259080 w 289560"/>
                <a:gd name="connsiteY6" fmla="*/ 269995 h 628731"/>
                <a:gd name="connsiteX7" fmla="*/ 274320 w 289560"/>
                <a:gd name="connsiteY7" fmla="*/ 292855 h 628731"/>
                <a:gd name="connsiteX8" fmla="*/ 289560 w 289560"/>
                <a:gd name="connsiteY8" fmla="*/ 353815 h 628731"/>
                <a:gd name="connsiteX9" fmla="*/ 281940 w 289560"/>
                <a:gd name="connsiteY9" fmla="*/ 559555 h 628731"/>
                <a:gd name="connsiteX10" fmla="*/ 274320 w 289560"/>
                <a:gd name="connsiteY10" fmla="*/ 582415 h 628731"/>
                <a:gd name="connsiteX11" fmla="*/ 228600 w 289560"/>
                <a:gd name="connsiteY11" fmla="*/ 620515 h 628731"/>
                <a:gd name="connsiteX12" fmla="*/ 205740 w 289560"/>
                <a:gd name="connsiteY12" fmla="*/ 628135 h 628731"/>
                <a:gd name="connsiteX13" fmla="*/ 53340 w 289560"/>
                <a:gd name="connsiteY13" fmla="*/ 620515 h 628731"/>
                <a:gd name="connsiteX14" fmla="*/ 22860 w 289560"/>
                <a:gd name="connsiteY14" fmla="*/ 574795 h 628731"/>
                <a:gd name="connsiteX15" fmla="*/ 0 w 289560"/>
                <a:gd name="connsiteY15" fmla="*/ 490975 h 628731"/>
                <a:gd name="connsiteX16" fmla="*/ 7620 w 289560"/>
                <a:gd name="connsiteY16" fmla="*/ 323335 h 628731"/>
                <a:gd name="connsiteX17" fmla="*/ 22860 w 289560"/>
                <a:gd name="connsiteY17" fmla="*/ 277615 h 628731"/>
                <a:gd name="connsiteX18" fmla="*/ 38100 w 289560"/>
                <a:gd name="connsiteY18" fmla="*/ 231895 h 628731"/>
                <a:gd name="connsiteX19" fmla="*/ 53340 w 289560"/>
                <a:gd name="connsiteY19" fmla="*/ 186175 h 628731"/>
                <a:gd name="connsiteX20" fmla="*/ 60960 w 289560"/>
                <a:gd name="connsiteY20" fmla="*/ 163315 h 628731"/>
                <a:gd name="connsiteX21" fmla="*/ 83820 w 289560"/>
                <a:gd name="connsiteY21" fmla="*/ 117595 h 628731"/>
                <a:gd name="connsiteX22" fmla="*/ 99060 w 289560"/>
                <a:gd name="connsiteY22" fmla="*/ 94735 h 628731"/>
                <a:gd name="connsiteX23" fmla="*/ 106680 w 289560"/>
                <a:gd name="connsiteY23" fmla="*/ 71875 h 628731"/>
                <a:gd name="connsiteX24" fmla="*/ 121920 w 289560"/>
                <a:gd name="connsiteY24" fmla="*/ 49015 h 628731"/>
                <a:gd name="connsiteX25" fmla="*/ 137160 w 289560"/>
                <a:gd name="connsiteY25" fmla="*/ 3295 h 628731"/>
                <a:gd name="connsiteX26" fmla="*/ 144780 w 289560"/>
                <a:gd name="connsiteY26" fmla="*/ 56635 h 628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89560" h="628731">
                  <a:moveTo>
                    <a:pt x="144780" y="56635"/>
                  </a:moveTo>
                  <a:lnTo>
                    <a:pt x="144780" y="56635"/>
                  </a:lnTo>
                  <a:cubicBezTo>
                    <a:pt x="157480" y="76955"/>
                    <a:pt x="170806" y="96897"/>
                    <a:pt x="182880" y="117595"/>
                  </a:cubicBezTo>
                  <a:cubicBezTo>
                    <a:pt x="188604" y="127407"/>
                    <a:pt x="192276" y="138335"/>
                    <a:pt x="198120" y="148075"/>
                  </a:cubicBezTo>
                  <a:cubicBezTo>
                    <a:pt x="207544" y="163781"/>
                    <a:pt x="222808" y="176419"/>
                    <a:pt x="228600" y="193795"/>
                  </a:cubicBezTo>
                  <a:cubicBezTo>
                    <a:pt x="239116" y="225343"/>
                    <a:pt x="231765" y="209972"/>
                    <a:pt x="251460" y="239515"/>
                  </a:cubicBezTo>
                  <a:cubicBezTo>
                    <a:pt x="254000" y="249675"/>
                    <a:pt x="254955" y="260369"/>
                    <a:pt x="259080" y="269995"/>
                  </a:cubicBezTo>
                  <a:cubicBezTo>
                    <a:pt x="262688" y="278413"/>
                    <a:pt x="271190" y="284248"/>
                    <a:pt x="274320" y="292855"/>
                  </a:cubicBezTo>
                  <a:cubicBezTo>
                    <a:pt x="281478" y="312539"/>
                    <a:pt x="289560" y="353815"/>
                    <a:pt x="289560" y="353815"/>
                  </a:cubicBezTo>
                  <a:cubicBezTo>
                    <a:pt x="287020" y="422395"/>
                    <a:pt x="286505" y="491080"/>
                    <a:pt x="281940" y="559555"/>
                  </a:cubicBezTo>
                  <a:cubicBezTo>
                    <a:pt x="281406" y="567569"/>
                    <a:pt x="278775" y="575732"/>
                    <a:pt x="274320" y="582415"/>
                  </a:cubicBezTo>
                  <a:cubicBezTo>
                    <a:pt x="265894" y="595054"/>
                    <a:pt x="242657" y="613487"/>
                    <a:pt x="228600" y="620515"/>
                  </a:cubicBezTo>
                  <a:cubicBezTo>
                    <a:pt x="221416" y="624107"/>
                    <a:pt x="213360" y="625595"/>
                    <a:pt x="205740" y="628135"/>
                  </a:cubicBezTo>
                  <a:cubicBezTo>
                    <a:pt x="154940" y="625595"/>
                    <a:pt x="102169" y="634757"/>
                    <a:pt x="53340" y="620515"/>
                  </a:cubicBezTo>
                  <a:cubicBezTo>
                    <a:pt x="35756" y="615386"/>
                    <a:pt x="28652" y="592171"/>
                    <a:pt x="22860" y="574795"/>
                  </a:cubicBezTo>
                  <a:cubicBezTo>
                    <a:pt x="3524" y="516788"/>
                    <a:pt x="10770" y="544827"/>
                    <a:pt x="0" y="490975"/>
                  </a:cubicBezTo>
                  <a:cubicBezTo>
                    <a:pt x="2540" y="435095"/>
                    <a:pt x="1661" y="378954"/>
                    <a:pt x="7620" y="323335"/>
                  </a:cubicBezTo>
                  <a:cubicBezTo>
                    <a:pt x="9331" y="307362"/>
                    <a:pt x="17780" y="292855"/>
                    <a:pt x="22860" y="277615"/>
                  </a:cubicBezTo>
                  <a:lnTo>
                    <a:pt x="38100" y="231895"/>
                  </a:lnTo>
                  <a:lnTo>
                    <a:pt x="53340" y="186175"/>
                  </a:lnTo>
                  <a:cubicBezTo>
                    <a:pt x="55880" y="178555"/>
                    <a:pt x="56505" y="169998"/>
                    <a:pt x="60960" y="163315"/>
                  </a:cubicBezTo>
                  <a:cubicBezTo>
                    <a:pt x="104636" y="97801"/>
                    <a:pt x="52272" y="180691"/>
                    <a:pt x="83820" y="117595"/>
                  </a:cubicBezTo>
                  <a:cubicBezTo>
                    <a:pt x="87916" y="109404"/>
                    <a:pt x="94964" y="102926"/>
                    <a:pt x="99060" y="94735"/>
                  </a:cubicBezTo>
                  <a:cubicBezTo>
                    <a:pt x="102652" y="87551"/>
                    <a:pt x="103088" y="79059"/>
                    <a:pt x="106680" y="71875"/>
                  </a:cubicBezTo>
                  <a:cubicBezTo>
                    <a:pt x="110776" y="63684"/>
                    <a:pt x="118201" y="57384"/>
                    <a:pt x="121920" y="49015"/>
                  </a:cubicBezTo>
                  <a:cubicBezTo>
                    <a:pt x="128444" y="34335"/>
                    <a:pt x="137160" y="-12769"/>
                    <a:pt x="137160" y="3295"/>
                  </a:cubicBezTo>
                  <a:lnTo>
                    <a:pt x="144780" y="5663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Bent Arrow 26">
              <a:extLst>
                <a:ext uri="{FF2B5EF4-FFF2-40B4-BE49-F238E27FC236}">
                  <a16:creationId xmlns:a16="http://schemas.microsoft.com/office/drawing/2014/main" id="{6C837680-5C12-3249-9778-23295241EC96}"/>
                </a:ext>
              </a:extLst>
            </p:cNvPr>
            <p:cNvSpPr/>
            <p:nvPr/>
          </p:nvSpPr>
          <p:spPr>
            <a:xfrm rot="3788887">
              <a:off x="8441732" y="2293724"/>
              <a:ext cx="459126" cy="157777"/>
            </a:xfrm>
            <a:prstGeom prst="bentArrow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934B56-2BEB-7B45-9D91-78B1846BB773}"/>
                </a:ext>
              </a:extLst>
            </p:cNvPr>
            <p:cNvSpPr txBox="1"/>
            <p:nvPr/>
          </p:nvSpPr>
          <p:spPr>
            <a:xfrm rot="20249245">
              <a:off x="8387067" y="1804202"/>
              <a:ext cx="2845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oil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0A45F9F-546A-604D-B9D6-9B7E6B67AD05}"/>
                </a:ext>
              </a:extLst>
            </p:cNvPr>
            <p:cNvSpPr/>
            <p:nvPr/>
          </p:nvSpPr>
          <p:spPr>
            <a:xfrm>
              <a:off x="8652795" y="2640492"/>
              <a:ext cx="549367" cy="392609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Oil layer</a:t>
              </a:r>
            </a:p>
          </p:txBody>
        </p:sp>
      </p:grpSp>
      <p:sp>
        <p:nvSpPr>
          <p:cNvPr id="128" name="Text Placeholder 4">
            <a:extLst>
              <a:ext uri="{FF2B5EF4-FFF2-40B4-BE49-F238E27FC236}">
                <a16:creationId xmlns:a16="http://schemas.microsoft.com/office/drawing/2014/main" id="{A97E14EC-AB00-2545-A91C-39E8B244675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2403532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in meeting research objectives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72796" y="1252610"/>
            <a:ext cx="4263083" cy="77601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Copepod Towers Constructed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9" name="Google Shape;144;p2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4128" y="1306256"/>
            <a:ext cx="1676911" cy="538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50;p23"/>
          <p:cNvPicPr preferRelativeResize="0"/>
          <p:nvPr/>
        </p:nvPicPr>
        <p:blipFill rotWithShape="1">
          <a:blip r:embed="rId3" cstate="screen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796" y="3048000"/>
            <a:ext cx="3546804" cy="2387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D:\Data\Disk 2\Animal Pictures\Copepod Pictures\Calanus glacialis\Calanus darkfield.tif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7949" y="1755103"/>
            <a:ext cx="1778034" cy="106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Image result for IR light spectr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8453" y="1739415"/>
            <a:ext cx="4970659" cy="94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MVision IR30 WideAngle IR Illuminator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8453" y="2953003"/>
            <a:ext cx="1785217" cy="208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315218" y="1215474"/>
            <a:ext cx="2143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Franklin Gothic Book" panose="020B0503020102020204" pitchFamily="34" charset="0"/>
              </a:rPr>
              <a:t>Video</a:t>
            </a:r>
            <a:r>
              <a:rPr lang="en-US" sz="2000" dirty="0"/>
              <a:t> </a:t>
            </a:r>
            <a:r>
              <a:rPr lang="en-US" sz="2400" dirty="0">
                <a:solidFill>
                  <a:srgbClr val="FFFF00"/>
                </a:solidFill>
                <a:latin typeface="Franklin Gothic Book" panose="020B0503020102020204" pitchFamily="34" charset="0"/>
              </a:rPr>
              <a:t>IR Setup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C278A3-B57C-8E4A-A543-DDB3B4AD76D5}"/>
              </a:ext>
            </a:extLst>
          </p:cNvPr>
          <p:cNvSpPr txBox="1"/>
          <p:nvPr/>
        </p:nvSpPr>
        <p:spPr>
          <a:xfrm>
            <a:off x="5081402" y="6318686"/>
            <a:ext cx="1612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copepod tower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749A8C-7C39-C44B-97BB-A7C6A68DAA32}"/>
              </a:ext>
            </a:extLst>
          </p:cNvPr>
          <p:cNvSpPr txBox="1"/>
          <p:nvPr/>
        </p:nvSpPr>
        <p:spPr>
          <a:xfrm>
            <a:off x="2628251" y="5117230"/>
            <a:ext cx="1839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copepod in tower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D3A08A-E5D3-AC44-B5A6-90018D6374F6}"/>
              </a:ext>
            </a:extLst>
          </p:cNvPr>
          <p:cNvSpPr txBox="1"/>
          <p:nvPr/>
        </p:nvSpPr>
        <p:spPr>
          <a:xfrm>
            <a:off x="889986" y="2459985"/>
            <a:ext cx="1788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Calanus copepod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5C1420F-5930-7244-8B55-C57508B8F4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4149961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637674"/>
          </a:xfrm>
        </p:spPr>
        <p:txBody>
          <a:bodyPr anchor="t">
            <a:normAutofit fontScale="90000"/>
          </a:bodyPr>
          <a:lstStyle/>
          <a:p>
            <a:r>
              <a:rPr lang="en-US" cap="all" dirty="0">
                <a:solidFill>
                  <a:srgbClr val="FFFF00"/>
                </a:solidFill>
              </a:rPr>
              <a:t>Progress in meeting research objectives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198" y="1150205"/>
            <a:ext cx="4800601" cy="741513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Chemical Sampling and Analytical Method Optimized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3074" name="Picture 2" descr="D:\Data\Photos\2019\Bigelow\Colby Semester 2019\Photos\Cruise 2\IMG_4284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693"/>
          <a:stretch/>
        </p:blipFill>
        <p:spPr bwMode="auto">
          <a:xfrm>
            <a:off x="6608852" y="2101619"/>
            <a:ext cx="2971801" cy="442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Data\Photos\2019\Bigelow\Colby Semester 2019\Photos\Cruise 2\IMG_4288.JPG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47504" y="2101619"/>
            <a:ext cx="2146864" cy="442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758205" y="1248218"/>
            <a:ext cx="564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200"/>
              </a:spcBef>
            </a:pPr>
            <a:r>
              <a:rPr lang="en-US" sz="2000" dirty="0">
                <a:solidFill>
                  <a:srgbClr val="FFFF00"/>
                </a:solidFill>
                <a:latin typeface="Franklin Gothic Book" panose="020B0503020102020204" pitchFamily="34" charset="0"/>
              </a:rPr>
              <a:t>Copepods Collected and maintained in the Lab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0EE41D-E041-AA4E-BFC7-7388E318A1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702" y="2990040"/>
            <a:ext cx="1359207" cy="23386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F714DE-9065-714B-9A8D-3FF5330CC3F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0000" y="2193195"/>
            <a:ext cx="3400751" cy="31351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A14768-71B4-7240-9366-E017D918FA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316" y="2193196"/>
            <a:ext cx="1369593" cy="7415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BD7403-D5AF-A540-83D9-95F2593D84DF}"/>
              </a:ext>
            </a:extLst>
          </p:cNvPr>
          <p:cNvSpPr txBox="1"/>
          <p:nvPr/>
        </p:nvSpPr>
        <p:spPr>
          <a:xfrm>
            <a:off x="900602" y="5271857"/>
            <a:ext cx="4345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Sample collection and SPME-GC/MS analysis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4520C3-B30B-DD4B-B124-32F4BF0EFE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704902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3352800" y="552450"/>
            <a:ext cx="8702510" cy="6191250"/>
            <a:chOff x="1672719" y="260072"/>
            <a:chExt cx="7323067" cy="5764153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1672719" y="1584436"/>
              <a:ext cx="837059" cy="4156645"/>
              <a:chOff x="702650" y="826950"/>
              <a:chExt cx="1208750" cy="5551075"/>
            </a:xfrm>
          </p:grpSpPr>
          <p:grpSp>
            <p:nvGrpSpPr>
              <p:cNvPr id="56" name="Google Shape;56;p13"/>
              <p:cNvGrpSpPr/>
              <p:nvPr/>
            </p:nvGrpSpPr>
            <p:grpSpPr>
              <a:xfrm>
                <a:off x="702650" y="826950"/>
                <a:ext cx="1208750" cy="5551075"/>
                <a:chOff x="688600" y="674550"/>
                <a:chExt cx="1208750" cy="5551075"/>
              </a:xfrm>
            </p:grpSpPr>
            <p:sp>
              <p:nvSpPr>
                <p:cNvPr id="57" name="Google Shape;57;p13"/>
                <p:cNvSpPr/>
                <p:nvPr/>
              </p:nvSpPr>
              <p:spPr>
                <a:xfrm>
                  <a:off x="688600" y="674550"/>
                  <a:ext cx="1208700" cy="5537100"/>
                </a:xfrm>
                <a:prstGeom prst="rect">
                  <a:avLst/>
                </a:prstGeom>
                <a:solidFill>
                  <a:srgbClr val="999999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58" name="Google Shape;58;p13"/>
                <p:cNvSpPr/>
                <p:nvPr/>
              </p:nvSpPr>
              <p:spPr>
                <a:xfrm>
                  <a:off x="688650" y="983725"/>
                  <a:ext cx="1208700" cy="5241900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59" name="Google Shape;59;p13"/>
              <p:cNvGrpSpPr/>
              <p:nvPr/>
            </p:nvGrpSpPr>
            <p:grpSpPr>
              <a:xfrm>
                <a:off x="788948" y="1241540"/>
                <a:ext cx="115754" cy="99841"/>
                <a:chOff x="581400" y="1358710"/>
                <a:chExt cx="654349" cy="361090"/>
              </a:xfrm>
            </p:grpSpPr>
            <p:sp>
              <p:nvSpPr>
                <p:cNvPr id="60" name="Google Shape;60;p13"/>
                <p:cNvSpPr/>
                <p:nvPr/>
              </p:nvSpPr>
              <p:spPr>
                <a:xfrm>
                  <a:off x="825625" y="1403575"/>
                  <a:ext cx="112500" cy="2406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cxnSp>
              <p:nvCxnSpPr>
                <p:cNvPr id="61" name="Google Shape;61;p13"/>
                <p:cNvCxnSpPr>
                  <a:stCxn id="60" idx="7"/>
                </p:cNvCxnSpPr>
                <p:nvPr/>
              </p:nvCxnSpPr>
              <p:spPr>
                <a:xfrm rot="-5400000">
                  <a:off x="1038650" y="1241710"/>
                  <a:ext cx="80100" cy="3141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2" name="Google Shape;62;p13"/>
                <p:cNvCxnSpPr>
                  <a:stCxn id="60" idx="1"/>
                </p:cNvCxnSpPr>
                <p:nvPr/>
              </p:nvCxnSpPr>
              <p:spPr>
                <a:xfrm rot="5400000" flipH="1">
                  <a:off x="671700" y="1268410"/>
                  <a:ext cx="80100" cy="2607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63" name="Google Shape;63;p13"/>
                <p:cNvSpPr/>
                <p:nvPr/>
              </p:nvSpPr>
              <p:spPr>
                <a:xfrm>
                  <a:off x="867025" y="1621400"/>
                  <a:ext cx="29700" cy="98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4" name="Google Shape;64;p13"/>
              <p:cNvGrpSpPr/>
              <p:nvPr/>
            </p:nvGrpSpPr>
            <p:grpSpPr>
              <a:xfrm>
                <a:off x="954198" y="2121890"/>
                <a:ext cx="115754" cy="99841"/>
                <a:chOff x="581400" y="1358710"/>
                <a:chExt cx="654350" cy="361090"/>
              </a:xfrm>
            </p:grpSpPr>
            <p:sp>
              <p:nvSpPr>
                <p:cNvPr id="65" name="Google Shape;65;p13"/>
                <p:cNvSpPr/>
                <p:nvPr/>
              </p:nvSpPr>
              <p:spPr>
                <a:xfrm>
                  <a:off x="825625" y="1403575"/>
                  <a:ext cx="112500" cy="2406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cxnSp>
              <p:nvCxnSpPr>
                <p:cNvPr id="66" name="Google Shape;66;p13"/>
                <p:cNvCxnSpPr>
                  <a:stCxn id="65" idx="7"/>
                </p:cNvCxnSpPr>
                <p:nvPr/>
              </p:nvCxnSpPr>
              <p:spPr>
                <a:xfrm rot="-5400000">
                  <a:off x="1038650" y="1241710"/>
                  <a:ext cx="80100" cy="3141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7" name="Google Shape;67;p13"/>
                <p:cNvCxnSpPr>
                  <a:stCxn id="65" idx="1"/>
                </p:cNvCxnSpPr>
                <p:nvPr/>
              </p:nvCxnSpPr>
              <p:spPr>
                <a:xfrm rot="5400000" flipH="1">
                  <a:off x="671700" y="1268410"/>
                  <a:ext cx="80100" cy="2607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68" name="Google Shape;68;p13"/>
                <p:cNvSpPr/>
                <p:nvPr/>
              </p:nvSpPr>
              <p:spPr>
                <a:xfrm>
                  <a:off x="867025" y="1621400"/>
                  <a:ext cx="29700" cy="98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69" name="Google Shape;69;p13"/>
              <p:cNvGrpSpPr/>
              <p:nvPr/>
            </p:nvGrpSpPr>
            <p:grpSpPr>
              <a:xfrm>
                <a:off x="1514623" y="1693890"/>
                <a:ext cx="115754" cy="99841"/>
                <a:chOff x="581400" y="1358710"/>
                <a:chExt cx="654350" cy="361090"/>
              </a:xfrm>
            </p:grpSpPr>
            <p:sp>
              <p:nvSpPr>
                <p:cNvPr id="70" name="Google Shape;70;p13"/>
                <p:cNvSpPr/>
                <p:nvPr/>
              </p:nvSpPr>
              <p:spPr>
                <a:xfrm>
                  <a:off x="825625" y="1403575"/>
                  <a:ext cx="112500" cy="2406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cxnSp>
              <p:nvCxnSpPr>
                <p:cNvPr id="71" name="Google Shape;71;p13"/>
                <p:cNvCxnSpPr>
                  <a:stCxn id="70" idx="7"/>
                </p:cNvCxnSpPr>
                <p:nvPr/>
              </p:nvCxnSpPr>
              <p:spPr>
                <a:xfrm rot="-5400000">
                  <a:off x="1038650" y="1241710"/>
                  <a:ext cx="80100" cy="3141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2" name="Google Shape;72;p13"/>
                <p:cNvCxnSpPr>
                  <a:stCxn id="70" idx="1"/>
                </p:cNvCxnSpPr>
                <p:nvPr/>
              </p:nvCxnSpPr>
              <p:spPr>
                <a:xfrm rot="5400000" flipH="1">
                  <a:off x="671700" y="1268410"/>
                  <a:ext cx="80100" cy="2607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73" name="Google Shape;73;p13"/>
                <p:cNvSpPr/>
                <p:nvPr/>
              </p:nvSpPr>
              <p:spPr>
                <a:xfrm>
                  <a:off x="867025" y="1621400"/>
                  <a:ext cx="29700" cy="98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74" name="Google Shape;74;p13"/>
              <p:cNvGrpSpPr/>
              <p:nvPr/>
            </p:nvGrpSpPr>
            <p:grpSpPr>
              <a:xfrm>
                <a:off x="1550948" y="2801915"/>
                <a:ext cx="115754" cy="99841"/>
                <a:chOff x="581400" y="1358710"/>
                <a:chExt cx="654350" cy="361090"/>
              </a:xfrm>
            </p:grpSpPr>
            <p:sp>
              <p:nvSpPr>
                <p:cNvPr id="75" name="Google Shape;75;p13"/>
                <p:cNvSpPr/>
                <p:nvPr/>
              </p:nvSpPr>
              <p:spPr>
                <a:xfrm>
                  <a:off x="825625" y="1403575"/>
                  <a:ext cx="112500" cy="2406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cxnSp>
              <p:nvCxnSpPr>
                <p:cNvPr id="76" name="Google Shape;76;p13"/>
                <p:cNvCxnSpPr>
                  <a:stCxn id="75" idx="7"/>
                </p:cNvCxnSpPr>
                <p:nvPr/>
              </p:nvCxnSpPr>
              <p:spPr>
                <a:xfrm rot="-5400000">
                  <a:off x="1038650" y="1241710"/>
                  <a:ext cx="80100" cy="3141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77" name="Google Shape;77;p13"/>
                <p:cNvCxnSpPr>
                  <a:stCxn id="75" idx="1"/>
                </p:cNvCxnSpPr>
                <p:nvPr/>
              </p:nvCxnSpPr>
              <p:spPr>
                <a:xfrm rot="5400000" flipH="1">
                  <a:off x="671700" y="1268410"/>
                  <a:ext cx="80100" cy="2607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78" name="Google Shape;78;p13"/>
                <p:cNvSpPr/>
                <p:nvPr/>
              </p:nvSpPr>
              <p:spPr>
                <a:xfrm>
                  <a:off x="867025" y="1621400"/>
                  <a:ext cx="29700" cy="98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79" name="Google Shape;79;p13"/>
              <p:cNvGrpSpPr/>
              <p:nvPr/>
            </p:nvGrpSpPr>
            <p:grpSpPr>
              <a:xfrm>
                <a:off x="905023" y="3108915"/>
                <a:ext cx="115754" cy="99841"/>
                <a:chOff x="581400" y="1358710"/>
                <a:chExt cx="654350" cy="361090"/>
              </a:xfrm>
            </p:grpSpPr>
            <p:sp>
              <p:nvSpPr>
                <p:cNvPr id="80" name="Google Shape;80;p13"/>
                <p:cNvSpPr/>
                <p:nvPr/>
              </p:nvSpPr>
              <p:spPr>
                <a:xfrm>
                  <a:off x="825625" y="1403575"/>
                  <a:ext cx="112500" cy="2406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cxnSp>
              <p:nvCxnSpPr>
                <p:cNvPr id="81" name="Google Shape;81;p13"/>
                <p:cNvCxnSpPr>
                  <a:stCxn id="80" idx="7"/>
                </p:cNvCxnSpPr>
                <p:nvPr/>
              </p:nvCxnSpPr>
              <p:spPr>
                <a:xfrm rot="-5400000">
                  <a:off x="1038650" y="1241710"/>
                  <a:ext cx="80100" cy="3141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2" name="Google Shape;82;p13"/>
                <p:cNvCxnSpPr>
                  <a:stCxn id="80" idx="1"/>
                </p:cNvCxnSpPr>
                <p:nvPr/>
              </p:nvCxnSpPr>
              <p:spPr>
                <a:xfrm rot="5400000" flipH="1">
                  <a:off x="671700" y="1268410"/>
                  <a:ext cx="80100" cy="2607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83" name="Google Shape;83;p13"/>
                <p:cNvSpPr/>
                <p:nvPr/>
              </p:nvSpPr>
              <p:spPr>
                <a:xfrm>
                  <a:off x="867025" y="1621400"/>
                  <a:ext cx="29700" cy="98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84" name="Google Shape;84;p13"/>
              <p:cNvGrpSpPr/>
              <p:nvPr/>
            </p:nvGrpSpPr>
            <p:grpSpPr>
              <a:xfrm>
                <a:off x="1630698" y="3696965"/>
                <a:ext cx="115754" cy="99841"/>
                <a:chOff x="581400" y="1358710"/>
                <a:chExt cx="654349" cy="361090"/>
              </a:xfrm>
            </p:grpSpPr>
            <p:sp>
              <p:nvSpPr>
                <p:cNvPr id="85" name="Google Shape;85;p13"/>
                <p:cNvSpPr/>
                <p:nvPr/>
              </p:nvSpPr>
              <p:spPr>
                <a:xfrm>
                  <a:off x="825625" y="1403575"/>
                  <a:ext cx="112500" cy="2406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cxnSp>
              <p:nvCxnSpPr>
                <p:cNvPr id="86" name="Google Shape;86;p13"/>
                <p:cNvCxnSpPr>
                  <a:stCxn id="85" idx="7"/>
                </p:cNvCxnSpPr>
                <p:nvPr/>
              </p:nvCxnSpPr>
              <p:spPr>
                <a:xfrm rot="-5400000">
                  <a:off x="1038650" y="1241710"/>
                  <a:ext cx="80100" cy="3141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87" name="Google Shape;87;p13"/>
                <p:cNvCxnSpPr>
                  <a:stCxn id="85" idx="1"/>
                </p:cNvCxnSpPr>
                <p:nvPr/>
              </p:nvCxnSpPr>
              <p:spPr>
                <a:xfrm rot="5400000" flipH="1">
                  <a:off x="671700" y="1268410"/>
                  <a:ext cx="80100" cy="2607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88" name="Google Shape;88;p13"/>
                <p:cNvSpPr/>
                <p:nvPr/>
              </p:nvSpPr>
              <p:spPr>
                <a:xfrm>
                  <a:off x="867025" y="1621400"/>
                  <a:ext cx="29700" cy="98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89" name="Google Shape;89;p13"/>
              <p:cNvGrpSpPr/>
              <p:nvPr/>
            </p:nvGrpSpPr>
            <p:grpSpPr>
              <a:xfrm>
                <a:off x="1021098" y="4046090"/>
                <a:ext cx="115754" cy="99841"/>
                <a:chOff x="581400" y="1358710"/>
                <a:chExt cx="654349" cy="361090"/>
              </a:xfrm>
            </p:grpSpPr>
            <p:sp>
              <p:nvSpPr>
                <p:cNvPr id="90" name="Google Shape;90;p13"/>
                <p:cNvSpPr/>
                <p:nvPr/>
              </p:nvSpPr>
              <p:spPr>
                <a:xfrm>
                  <a:off x="825625" y="1403575"/>
                  <a:ext cx="112500" cy="2406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cxnSp>
              <p:nvCxnSpPr>
                <p:cNvPr id="91" name="Google Shape;91;p13"/>
                <p:cNvCxnSpPr>
                  <a:stCxn id="90" idx="7"/>
                </p:cNvCxnSpPr>
                <p:nvPr/>
              </p:nvCxnSpPr>
              <p:spPr>
                <a:xfrm rot="-5400000">
                  <a:off x="1038650" y="1241710"/>
                  <a:ext cx="80100" cy="3141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2" name="Google Shape;92;p13"/>
                <p:cNvCxnSpPr>
                  <a:stCxn id="90" idx="1"/>
                </p:cNvCxnSpPr>
                <p:nvPr/>
              </p:nvCxnSpPr>
              <p:spPr>
                <a:xfrm rot="5400000" flipH="1">
                  <a:off x="671700" y="1268410"/>
                  <a:ext cx="80100" cy="2607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93" name="Google Shape;93;p13"/>
                <p:cNvSpPr/>
                <p:nvPr/>
              </p:nvSpPr>
              <p:spPr>
                <a:xfrm>
                  <a:off x="867025" y="1621400"/>
                  <a:ext cx="29700" cy="98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94" name="Google Shape;94;p13"/>
              <p:cNvGrpSpPr/>
              <p:nvPr/>
            </p:nvGrpSpPr>
            <p:grpSpPr>
              <a:xfrm>
                <a:off x="1150948" y="4992490"/>
                <a:ext cx="115754" cy="99841"/>
                <a:chOff x="581400" y="1358710"/>
                <a:chExt cx="654350" cy="361090"/>
              </a:xfrm>
            </p:grpSpPr>
            <p:sp>
              <p:nvSpPr>
                <p:cNvPr id="95" name="Google Shape;95;p13"/>
                <p:cNvSpPr/>
                <p:nvPr/>
              </p:nvSpPr>
              <p:spPr>
                <a:xfrm>
                  <a:off x="825625" y="1403575"/>
                  <a:ext cx="112500" cy="2406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cxnSp>
              <p:nvCxnSpPr>
                <p:cNvPr id="96" name="Google Shape;96;p13"/>
                <p:cNvCxnSpPr>
                  <a:stCxn id="95" idx="7"/>
                </p:cNvCxnSpPr>
                <p:nvPr/>
              </p:nvCxnSpPr>
              <p:spPr>
                <a:xfrm rot="-5400000">
                  <a:off x="1038650" y="1241710"/>
                  <a:ext cx="80100" cy="3141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97" name="Google Shape;97;p13"/>
                <p:cNvCxnSpPr>
                  <a:stCxn id="95" idx="1"/>
                </p:cNvCxnSpPr>
                <p:nvPr/>
              </p:nvCxnSpPr>
              <p:spPr>
                <a:xfrm rot="5400000" flipH="1">
                  <a:off x="671700" y="1268410"/>
                  <a:ext cx="80100" cy="2607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98" name="Google Shape;98;p13"/>
                <p:cNvSpPr/>
                <p:nvPr/>
              </p:nvSpPr>
              <p:spPr>
                <a:xfrm>
                  <a:off x="867025" y="1621400"/>
                  <a:ext cx="29700" cy="98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99" name="Google Shape;99;p13"/>
              <p:cNvGrpSpPr/>
              <p:nvPr/>
            </p:nvGrpSpPr>
            <p:grpSpPr>
              <a:xfrm>
                <a:off x="1599923" y="5601640"/>
                <a:ext cx="115754" cy="99841"/>
                <a:chOff x="581400" y="1358710"/>
                <a:chExt cx="654349" cy="361090"/>
              </a:xfrm>
            </p:grpSpPr>
            <p:sp>
              <p:nvSpPr>
                <p:cNvPr id="100" name="Google Shape;100;p13"/>
                <p:cNvSpPr/>
                <p:nvPr/>
              </p:nvSpPr>
              <p:spPr>
                <a:xfrm>
                  <a:off x="825625" y="1403575"/>
                  <a:ext cx="112500" cy="2406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cxnSp>
              <p:nvCxnSpPr>
                <p:cNvPr id="101" name="Google Shape;101;p13"/>
                <p:cNvCxnSpPr>
                  <a:stCxn id="100" idx="7"/>
                </p:cNvCxnSpPr>
                <p:nvPr/>
              </p:nvCxnSpPr>
              <p:spPr>
                <a:xfrm rot="-5400000">
                  <a:off x="1038650" y="1241710"/>
                  <a:ext cx="80100" cy="3141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2" name="Google Shape;102;p13"/>
                <p:cNvCxnSpPr>
                  <a:stCxn id="100" idx="1"/>
                </p:cNvCxnSpPr>
                <p:nvPr/>
              </p:nvCxnSpPr>
              <p:spPr>
                <a:xfrm rot="5400000" flipH="1">
                  <a:off x="671700" y="1268410"/>
                  <a:ext cx="80100" cy="2607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03" name="Google Shape;103;p13"/>
                <p:cNvSpPr/>
                <p:nvPr/>
              </p:nvSpPr>
              <p:spPr>
                <a:xfrm>
                  <a:off x="867025" y="1621400"/>
                  <a:ext cx="29700" cy="98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104" name="Google Shape;104;p13"/>
              <p:cNvGrpSpPr/>
              <p:nvPr/>
            </p:nvGrpSpPr>
            <p:grpSpPr>
              <a:xfrm>
                <a:off x="905023" y="6028065"/>
                <a:ext cx="115754" cy="99841"/>
                <a:chOff x="581400" y="1358710"/>
                <a:chExt cx="654350" cy="361090"/>
              </a:xfrm>
            </p:grpSpPr>
            <p:sp>
              <p:nvSpPr>
                <p:cNvPr id="105" name="Google Shape;105;p13"/>
                <p:cNvSpPr/>
                <p:nvPr/>
              </p:nvSpPr>
              <p:spPr>
                <a:xfrm>
                  <a:off x="825625" y="1403575"/>
                  <a:ext cx="112500" cy="2406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cxnSp>
              <p:nvCxnSpPr>
                <p:cNvPr id="106" name="Google Shape;106;p13"/>
                <p:cNvCxnSpPr>
                  <a:stCxn id="105" idx="7"/>
                </p:cNvCxnSpPr>
                <p:nvPr/>
              </p:nvCxnSpPr>
              <p:spPr>
                <a:xfrm rot="-5400000">
                  <a:off x="1038650" y="1241710"/>
                  <a:ext cx="80100" cy="3141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7" name="Google Shape;107;p13"/>
                <p:cNvCxnSpPr>
                  <a:stCxn id="105" idx="1"/>
                </p:cNvCxnSpPr>
                <p:nvPr/>
              </p:nvCxnSpPr>
              <p:spPr>
                <a:xfrm rot="5400000" flipH="1">
                  <a:off x="671700" y="1268410"/>
                  <a:ext cx="80100" cy="260700"/>
                </a:xfrm>
                <a:prstGeom prst="curvedConnector2">
                  <a:avLst/>
                </a:prstGeom>
                <a:noFill/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108" name="Google Shape;108;p13"/>
                <p:cNvSpPr/>
                <p:nvPr/>
              </p:nvSpPr>
              <p:spPr>
                <a:xfrm>
                  <a:off x="867025" y="1621400"/>
                  <a:ext cx="29700" cy="984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  <p:grpSp>
          <p:nvGrpSpPr>
            <p:cNvPr id="109" name="Google Shape;109;p13"/>
            <p:cNvGrpSpPr/>
            <p:nvPr/>
          </p:nvGrpSpPr>
          <p:grpSpPr>
            <a:xfrm>
              <a:off x="2509742" y="1809721"/>
              <a:ext cx="1716604" cy="3931361"/>
              <a:chOff x="6189875" y="1127810"/>
              <a:chExt cx="2478850" cy="5250215"/>
            </a:xfrm>
          </p:grpSpPr>
          <p:grpSp>
            <p:nvGrpSpPr>
              <p:cNvPr id="110" name="Google Shape;110;p13"/>
              <p:cNvGrpSpPr/>
              <p:nvPr/>
            </p:nvGrpSpPr>
            <p:grpSpPr>
              <a:xfrm>
                <a:off x="6205650" y="2545435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111" name="Google Shape;111;p13"/>
                <p:cNvPicPr preferRelativeResize="0"/>
                <p:nvPr/>
              </p:nvPicPr>
              <p:blipFill>
                <a:blip r:embed="rId3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112" name="Google Shape;112;p13"/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113" name="Google Shape;113;p13"/>
              <p:cNvGrpSpPr/>
              <p:nvPr/>
            </p:nvGrpSpPr>
            <p:grpSpPr>
              <a:xfrm>
                <a:off x="6205650" y="4009710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114" name="Google Shape;114;p13"/>
                <p:cNvPicPr preferRelativeResize="0"/>
                <p:nvPr/>
              </p:nvPicPr>
              <p:blipFill>
                <a:blip r:embed="rId3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115" name="Google Shape;115;p13"/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116" name="Google Shape;116;p13"/>
              <p:cNvGrpSpPr/>
              <p:nvPr/>
            </p:nvGrpSpPr>
            <p:grpSpPr>
              <a:xfrm>
                <a:off x="6205650" y="5473973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117" name="Google Shape;117;p13"/>
                <p:cNvPicPr preferRelativeResize="0"/>
                <p:nvPr/>
              </p:nvPicPr>
              <p:blipFill>
                <a:blip r:embed="rId3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118" name="Google Shape;118;p13"/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119" name="Google Shape;119;p13"/>
              <p:cNvGrpSpPr/>
              <p:nvPr/>
            </p:nvGrpSpPr>
            <p:grpSpPr>
              <a:xfrm>
                <a:off x="6189875" y="1127810"/>
                <a:ext cx="2478850" cy="904052"/>
                <a:chOff x="6205650" y="2063510"/>
                <a:chExt cx="2478850" cy="904052"/>
              </a:xfrm>
            </p:grpSpPr>
            <p:pic>
              <p:nvPicPr>
                <p:cNvPr id="120" name="Google Shape;120;p13"/>
                <p:cNvPicPr preferRelativeResize="0"/>
                <p:nvPr/>
              </p:nvPicPr>
              <p:blipFill>
                <a:blip r:embed="rId3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5750" y="2063510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121" name="Google Shape;121;p13"/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  <p:pic>
          <p:nvPicPr>
            <p:cNvPr id="122" name="Google Shape;122;p13"/>
            <p:cNvPicPr preferRelativeResize="0"/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09762" y="260075"/>
              <a:ext cx="1319174" cy="989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13"/>
            <p:cNvPicPr preferRelativeResize="0"/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935983" y="260072"/>
              <a:ext cx="3441686" cy="28015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4" name="Google Shape;124;p13"/>
            <p:cNvGrpSpPr/>
            <p:nvPr/>
          </p:nvGrpSpPr>
          <p:grpSpPr>
            <a:xfrm>
              <a:off x="6534442" y="671697"/>
              <a:ext cx="1241436" cy="1138016"/>
              <a:chOff x="6241472" y="27071"/>
              <a:chExt cx="2456830" cy="2159423"/>
            </a:xfrm>
          </p:grpSpPr>
          <p:grpSp>
            <p:nvGrpSpPr>
              <p:cNvPr id="125" name="Google Shape;125;p13"/>
              <p:cNvGrpSpPr/>
              <p:nvPr/>
            </p:nvGrpSpPr>
            <p:grpSpPr>
              <a:xfrm>
                <a:off x="7488197" y="27121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126" name="Google Shape;126;p13"/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127" name="Google Shape;127;p13"/>
                  <p:cNvPicPr preferRelativeResize="0"/>
                  <p:nvPr/>
                </p:nvPicPr>
                <p:blipFill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FF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128" name="Google Shape;128;p13"/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339514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9" name="Google Shape;129;p13"/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1689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130" name="Google Shape;130;p13"/>
                <p:cNvSpPr/>
                <p:nvPr/>
              </p:nvSpPr>
              <p:spPr>
                <a:xfrm>
                  <a:off x="7391200" y="1056878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31" name="Google Shape;131;p13"/>
                <p:cNvSpPr/>
                <p:nvPr/>
              </p:nvSpPr>
              <p:spPr>
                <a:xfrm>
                  <a:off x="7877662" y="10659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32" name="Google Shape;132;p13"/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33" name="Google Shape;133;p13"/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34" name="Google Shape;134;p13"/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35" name="Google Shape;135;p13"/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36" name="Google Shape;136;p13"/>
                <p:cNvSpPr txBox="1"/>
                <p:nvPr/>
              </p:nvSpPr>
              <p:spPr>
                <a:xfrm>
                  <a:off x="7379200" y="1047605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1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7" name="Google Shape;137;p13"/>
                <p:cNvSpPr txBox="1"/>
                <p:nvPr/>
              </p:nvSpPr>
              <p:spPr>
                <a:xfrm>
                  <a:off x="7865662" y="1056878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2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8" name="Google Shape;138;p13"/>
                <p:cNvSpPr txBox="1"/>
                <p:nvPr/>
              </p:nvSpPr>
              <p:spPr>
                <a:xfrm>
                  <a:off x="8325076" y="1294953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3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9" name="Google Shape;139;p13"/>
                <p:cNvSpPr txBox="1"/>
                <p:nvPr/>
              </p:nvSpPr>
              <p:spPr>
                <a:xfrm>
                  <a:off x="7629800" y="1660069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4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0" name="Google Shape;140;p13"/>
                <p:cNvSpPr txBox="1"/>
                <p:nvPr/>
              </p:nvSpPr>
              <p:spPr>
                <a:xfrm>
                  <a:off x="7459535" y="1749285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5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1" name="Google Shape;141;p13"/>
                <p:cNvSpPr txBox="1"/>
                <p:nvPr/>
              </p:nvSpPr>
              <p:spPr>
                <a:xfrm>
                  <a:off x="7427201" y="1876919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6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2" name="Google Shape;142;p13"/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143" name="Google Shape;143;p13"/>
              <p:cNvGrpSpPr/>
              <p:nvPr/>
            </p:nvGrpSpPr>
            <p:grpSpPr>
              <a:xfrm flipH="1">
                <a:off x="6241472" y="27071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144" name="Google Shape;144;p13"/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145" name="Google Shape;145;p13"/>
                  <p:cNvPicPr preferRelativeResize="0"/>
                  <p:nvPr/>
                </p:nvPicPr>
                <p:blipFill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4A86E8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146" name="Google Shape;146;p13"/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339514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7" name="Google Shape;147;p13"/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1689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148" name="Google Shape;148;p13"/>
                <p:cNvSpPr/>
                <p:nvPr/>
              </p:nvSpPr>
              <p:spPr>
                <a:xfrm>
                  <a:off x="7391200" y="1056878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49" name="Google Shape;149;p13"/>
                <p:cNvSpPr/>
                <p:nvPr/>
              </p:nvSpPr>
              <p:spPr>
                <a:xfrm>
                  <a:off x="7877662" y="10659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50" name="Google Shape;150;p13"/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51" name="Google Shape;151;p13"/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52" name="Google Shape;152;p13"/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53" name="Google Shape;153;p13"/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54" name="Google Shape;154;p13"/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4A86E8"/>
                </a:solidFill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155" name="Google Shape;155;p13"/>
              <p:cNvGrpSpPr/>
              <p:nvPr/>
            </p:nvGrpSpPr>
            <p:grpSpPr>
              <a:xfrm rot="10800000" flipH="1">
                <a:off x="6261447" y="1124795"/>
                <a:ext cx="1210105" cy="1061698"/>
                <a:chOff x="7331747" y="1012371"/>
                <a:chExt cx="1210105" cy="1061698"/>
              </a:xfrm>
            </p:grpSpPr>
            <p:pic>
              <p:nvPicPr>
                <p:cNvPr id="156" name="Google Shape;156;p13"/>
                <p:cNvPicPr preferRelativeResize="0"/>
                <p:nvPr/>
              </p:nvPicPr>
              <p:blipFill>
                <a:blip r:embed="rId6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31747" y="1012371"/>
                  <a:ext cx="1191524" cy="1061698"/>
                </a:xfrm>
                <a:prstGeom prst="rect">
                  <a:avLst/>
                </a:prstGeom>
                <a:noFill/>
                <a:ln w="19050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pic>
            <p:sp>
              <p:nvSpPr>
                <p:cNvPr id="157" name="Google Shape;157;p13"/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58" name="Google Shape;158;p13"/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59" name="Google Shape;159;p13"/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60" name="Google Shape;160;p13"/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61" name="Google Shape;161;p13"/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F1C232"/>
                </a:solidFill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162" name="Google Shape;162;p13"/>
              <p:cNvGrpSpPr/>
              <p:nvPr/>
            </p:nvGrpSpPr>
            <p:grpSpPr>
              <a:xfrm flipH="1">
                <a:off x="7471547" y="1124796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163" name="Google Shape;163;p13"/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164" name="Google Shape;164;p13"/>
                  <p:cNvPicPr preferRelativeResize="0"/>
                  <p:nvPr/>
                </p:nvPicPr>
                <p:blipFill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165" name="Google Shape;165;p13"/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824272" y="1662057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66" name="Google Shape;166;p13"/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46427" y="3432509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167" name="Google Shape;167;p13"/>
                <p:cNvSpPr/>
                <p:nvPr/>
              </p:nvSpPr>
              <p:spPr>
                <a:xfrm>
                  <a:off x="8074900" y="169730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68" name="Google Shape;168;p13"/>
                <p:cNvSpPr/>
                <p:nvPr/>
              </p:nvSpPr>
              <p:spPr>
                <a:xfrm>
                  <a:off x="7997487" y="13207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69" name="Google Shape;169;p13"/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70" name="Google Shape;170;p13"/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71" name="Google Shape;171;p13"/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72" name="Google Shape;172;p13"/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173" name="Google Shape;173;p13"/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6AA84F"/>
                </a:solidFill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  <p:cxnSp>
          <p:nvCxnSpPr>
            <p:cNvPr id="174" name="Google Shape;174;p13"/>
            <p:cNvCxnSpPr>
              <a:stCxn id="122" idx="1"/>
              <a:endCxn id="57" idx="0"/>
            </p:cNvCxnSpPr>
            <p:nvPr/>
          </p:nvCxnSpPr>
          <p:spPr>
            <a:xfrm flipH="1">
              <a:off x="2091262" y="754762"/>
              <a:ext cx="418500" cy="829800"/>
            </a:xfrm>
            <a:prstGeom prst="curvedConnector2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75" name="Google Shape;175;p13"/>
            <p:cNvCxnSpPr>
              <a:stCxn id="120" idx="3"/>
              <a:endCxn id="123" idx="3"/>
            </p:cNvCxnSpPr>
            <p:nvPr/>
          </p:nvCxnSpPr>
          <p:spPr>
            <a:xfrm rot="10800000" flipH="1">
              <a:off x="4226346" y="1660998"/>
              <a:ext cx="709800" cy="487200"/>
            </a:xfrm>
            <a:prstGeom prst="curvedConnector3">
              <a:avLst>
                <a:gd name="adj1" fmla="val 49989"/>
              </a:avLst>
            </a:prstGeom>
            <a:noFill/>
            <a:ln w="28575" cap="flat" cmpd="sng">
              <a:solidFill>
                <a:srgbClr val="4A86E8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76" name="Google Shape;176;p13"/>
            <p:cNvCxnSpPr>
              <a:stCxn id="111" idx="3"/>
              <a:endCxn id="123" idx="3"/>
            </p:cNvCxnSpPr>
            <p:nvPr/>
          </p:nvCxnSpPr>
          <p:spPr>
            <a:xfrm rot="10800000" flipH="1">
              <a:off x="4215422" y="1660815"/>
              <a:ext cx="720600" cy="15489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77" name="Google Shape;177;p13"/>
            <p:cNvCxnSpPr>
              <a:stCxn id="114" idx="3"/>
              <a:endCxn id="123" idx="3"/>
            </p:cNvCxnSpPr>
            <p:nvPr/>
          </p:nvCxnSpPr>
          <p:spPr>
            <a:xfrm rot="10800000" flipH="1">
              <a:off x="4215422" y="1661064"/>
              <a:ext cx="720600" cy="26451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1C23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78" name="Google Shape;178;p13"/>
            <p:cNvCxnSpPr>
              <a:stCxn id="117" idx="3"/>
              <a:endCxn id="123" idx="3"/>
            </p:cNvCxnSpPr>
            <p:nvPr/>
          </p:nvCxnSpPr>
          <p:spPr>
            <a:xfrm rot="10800000" flipH="1">
              <a:off x="4215422" y="1661004"/>
              <a:ext cx="720600" cy="37416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79" name="Google Shape;179;p13"/>
            <p:cNvCxnSpPr>
              <a:endCxn id="180" idx="0"/>
            </p:cNvCxnSpPr>
            <p:nvPr/>
          </p:nvCxnSpPr>
          <p:spPr>
            <a:xfrm>
              <a:off x="6857174" y="2822775"/>
              <a:ext cx="23100" cy="76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pic>
          <p:nvPicPr>
            <p:cNvPr id="180" name="Google Shape;180;p13" title="Chart"/>
            <p:cNvPicPr preferRelativeResize="0"/>
            <p:nvPr/>
          </p:nvPicPr>
          <p:blipFill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4763" y="3588675"/>
              <a:ext cx="4231023" cy="24355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088CCE7D-B68B-AA41-87D6-3C4EEAD7B5CC}"/>
              </a:ext>
            </a:extLst>
          </p:cNvPr>
          <p:cNvSpPr txBox="1"/>
          <p:nvPr/>
        </p:nvSpPr>
        <p:spPr>
          <a:xfrm>
            <a:off x="108389" y="448915"/>
            <a:ext cx="372811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OBJECTIVE 1</a:t>
            </a:r>
          </a:p>
          <a:p>
            <a:r>
              <a:rPr lang="en-US" sz="2400" dirty="0"/>
              <a:t>Determine whether copepods actively and </a:t>
            </a:r>
            <a:r>
              <a:rPr lang="en-US" sz="2400" u="sng" dirty="0"/>
              <a:t>effectively avoid oil </a:t>
            </a:r>
            <a:r>
              <a:rPr lang="en-US" sz="2400" dirty="0"/>
              <a:t>in </a:t>
            </a:r>
            <a:r>
              <a:rPr lang="en-US" sz="2400" dirty="0" err="1"/>
              <a:t>mesocosm</a:t>
            </a:r>
            <a:r>
              <a:rPr lang="en-US" sz="2400" dirty="0"/>
              <a:t> experiments (</a:t>
            </a:r>
            <a:r>
              <a:rPr lang="en-US" sz="2400" u="sng" dirty="0"/>
              <a:t>Phase I</a:t>
            </a:r>
            <a:r>
              <a:rPr lang="en-US" sz="2400" dirty="0"/>
              <a:t>)</a:t>
            </a:r>
          </a:p>
        </p:txBody>
      </p:sp>
      <p:sp>
        <p:nvSpPr>
          <p:cNvPr id="184" name="Text Placeholder 4">
            <a:extLst>
              <a:ext uri="{FF2B5EF4-FFF2-40B4-BE49-F238E27FC236}">
                <a16:creationId xmlns:a16="http://schemas.microsoft.com/office/drawing/2014/main" id="{21048873-AE5B-F848-9592-43148CDE6302}"/>
              </a:ext>
            </a:extLst>
          </p:cNvPr>
          <p:cNvSpPr txBox="1">
            <a:spLocks/>
          </p:cNvSpPr>
          <p:nvPr/>
        </p:nvSpPr>
        <p:spPr>
          <a:xfrm>
            <a:off x="204317" y="-37531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ADAC Program Year 6 Annual Meeting 14 May 2020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883049" y="2752508"/>
            <a:ext cx="38560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>
            <a:off x="2883049" y="5895786"/>
            <a:ext cx="38560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/>
          <p:nvPr/>
        </p:nvCxnSpPr>
        <p:spPr>
          <a:xfrm>
            <a:off x="2883049" y="4127687"/>
            <a:ext cx="38560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/>
          <p:nvPr/>
        </p:nvCxnSpPr>
        <p:spPr>
          <a:xfrm>
            <a:off x="2883049" y="3464525"/>
            <a:ext cx="38560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/>
          <p:nvPr/>
        </p:nvCxnSpPr>
        <p:spPr>
          <a:xfrm>
            <a:off x="2883049" y="5009552"/>
            <a:ext cx="38560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7828" y="3085800"/>
            <a:ext cx="3011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 cameras – each visualize 10 l</a:t>
            </a:r>
          </a:p>
          <a:p>
            <a:r>
              <a:rPr lang="en-US" dirty="0"/>
              <a:t>Video recorded at 1 Hz simultaneously from all cameras</a:t>
            </a:r>
          </a:p>
          <a:p>
            <a:endParaRPr lang="en-US" dirty="0"/>
          </a:p>
          <a:p>
            <a:r>
              <a:rPr lang="en-US" dirty="0"/>
              <a:t>Lighting is done using IR lights</a:t>
            </a:r>
          </a:p>
          <a:p>
            <a:endParaRPr lang="en-US" dirty="0"/>
          </a:p>
          <a:p>
            <a:r>
              <a:rPr lang="en-US" dirty="0"/>
              <a:t>Oil concentration measured from </a:t>
            </a:r>
            <a:r>
              <a:rPr lang="en-US" dirty="0">
                <a:solidFill>
                  <a:srgbClr val="FF0000"/>
                </a:solidFill>
              </a:rPr>
              <a:t>5 sampling ports</a:t>
            </a:r>
          </a:p>
        </p:txBody>
      </p:sp>
    </p:spTree>
    <p:extLst>
      <p:ext uri="{BB962C8B-B14F-4D97-AF65-F5344CB8AC3E}">
        <p14:creationId xmlns:p14="http://schemas.microsoft.com/office/powerpoint/2010/main" val="3599880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14"/>
          <p:cNvGrpSpPr/>
          <p:nvPr/>
        </p:nvGrpSpPr>
        <p:grpSpPr>
          <a:xfrm>
            <a:off x="3372848" y="515356"/>
            <a:ext cx="8480647" cy="6218477"/>
            <a:chOff x="1683480" y="260072"/>
            <a:chExt cx="7064119" cy="5764028"/>
          </a:xfrm>
        </p:grpSpPr>
        <p:grpSp>
          <p:nvGrpSpPr>
            <p:cNvPr id="186" name="Google Shape;186;p14"/>
            <p:cNvGrpSpPr/>
            <p:nvPr/>
          </p:nvGrpSpPr>
          <p:grpSpPr>
            <a:xfrm>
              <a:off x="1683480" y="1584436"/>
              <a:ext cx="2542747" cy="4156645"/>
              <a:chOff x="9151430" y="2355211"/>
              <a:chExt cx="2542747" cy="4156645"/>
            </a:xfrm>
          </p:grpSpPr>
          <p:grpSp>
            <p:nvGrpSpPr>
              <p:cNvPr id="187" name="Google Shape;187;p14"/>
              <p:cNvGrpSpPr/>
              <p:nvPr/>
            </p:nvGrpSpPr>
            <p:grpSpPr>
              <a:xfrm>
                <a:off x="9151430" y="2355211"/>
                <a:ext cx="837059" cy="4156645"/>
                <a:chOff x="5870500" y="826950"/>
                <a:chExt cx="1208750" cy="5551075"/>
              </a:xfrm>
            </p:grpSpPr>
            <p:grpSp>
              <p:nvGrpSpPr>
                <p:cNvPr id="188" name="Google Shape;188;p14"/>
                <p:cNvGrpSpPr/>
                <p:nvPr/>
              </p:nvGrpSpPr>
              <p:grpSpPr>
                <a:xfrm>
                  <a:off x="5870500" y="826950"/>
                  <a:ext cx="1208750" cy="5551075"/>
                  <a:chOff x="688600" y="674550"/>
                  <a:chExt cx="1208750" cy="5551075"/>
                </a:xfrm>
              </p:grpSpPr>
              <p:sp>
                <p:nvSpPr>
                  <p:cNvPr id="189" name="Google Shape;189;p14"/>
                  <p:cNvSpPr/>
                  <p:nvPr/>
                </p:nvSpPr>
                <p:spPr>
                  <a:xfrm>
                    <a:off x="688600" y="674550"/>
                    <a:ext cx="1208700" cy="5537100"/>
                  </a:xfrm>
                  <a:prstGeom prst="rect">
                    <a:avLst/>
                  </a:prstGeom>
                  <a:solidFill>
                    <a:srgbClr val="999999"/>
                  </a:soli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190" name="Google Shape;190;p14"/>
                  <p:cNvSpPr/>
                  <p:nvPr/>
                </p:nvSpPr>
                <p:spPr>
                  <a:xfrm>
                    <a:off x="688650" y="983725"/>
                    <a:ext cx="1208700" cy="5241900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sp>
              <p:nvSpPr>
                <p:cNvPr id="191" name="Google Shape;191;p14"/>
                <p:cNvSpPr/>
                <p:nvPr/>
              </p:nvSpPr>
              <p:spPr>
                <a:xfrm>
                  <a:off x="5870525" y="1126925"/>
                  <a:ext cx="1208700" cy="5239800"/>
                </a:xfrm>
                <a:prstGeom prst="rect">
                  <a:avLst/>
                </a:prstGeom>
                <a:gradFill>
                  <a:gsLst>
                    <a:gs pos="0">
                      <a:srgbClr val="783F04"/>
                    </a:gs>
                    <a:gs pos="5000">
                      <a:srgbClr val="96795C"/>
                    </a:gs>
                    <a:gs pos="16000">
                      <a:srgbClr val="CBBCAE"/>
                    </a:gs>
                    <a:gs pos="28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700" scaled="0"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cxnSp>
              <p:nvCxnSpPr>
                <p:cNvPr id="192" name="Google Shape;192;p14"/>
                <p:cNvCxnSpPr/>
                <p:nvPr/>
              </p:nvCxnSpPr>
              <p:spPr>
                <a:xfrm>
                  <a:off x="5870525" y="3386850"/>
                  <a:ext cx="1208700" cy="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1C4587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193" name="Google Shape;193;p14"/>
                <p:cNvGrpSpPr/>
                <p:nvPr/>
              </p:nvGrpSpPr>
              <p:grpSpPr>
                <a:xfrm>
                  <a:off x="5984677" y="3603323"/>
                  <a:ext cx="115967" cy="99758"/>
                  <a:chOff x="579300" y="1359010"/>
                  <a:chExt cx="655550" cy="360790"/>
                </a:xfrm>
              </p:grpSpPr>
              <p:sp>
                <p:nvSpPr>
                  <p:cNvPr id="194" name="Google Shape;194;p14"/>
                  <p:cNvSpPr/>
                  <p:nvPr/>
                </p:nvSpPr>
                <p:spPr>
                  <a:xfrm>
                    <a:off x="825625" y="1403575"/>
                    <a:ext cx="112500" cy="2406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cxnSp>
                <p:nvCxnSpPr>
                  <p:cNvPr id="195" name="Google Shape;195;p14"/>
                  <p:cNvCxnSpPr>
                    <a:stCxn id="194" idx="7"/>
                  </p:cNvCxnSpPr>
                  <p:nvPr/>
                </p:nvCxnSpPr>
                <p:spPr>
                  <a:xfrm rot="-5400000">
                    <a:off x="1038350" y="1242310"/>
                    <a:ext cx="79800" cy="3132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96" name="Google Shape;196;p14"/>
                  <p:cNvCxnSpPr>
                    <a:stCxn id="194" idx="1"/>
                  </p:cNvCxnSpPr>
                  <p:nvPr/>
                </p:nvCxnSpPr>
                <p:spPr>
                  <a:xfrm rot="5400000" flipH="1">
                    <a:off x="670800" y="1267510"/>
                    <a:ext cx="79800" cy="2628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197" name="Google Shape;197;p14"/>
                  <p:cNvSpPr/>
                  <p:nvPr/>
                </p:nvSpPr>
                <p:spPr>
                  <a:xfrm>
                    <a:off x="867025" y="1621400"/>
                    <a:ext cx="29700" cy="984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198" name="Google Shape;198;p14"/>
                <p:cNvGrpSpPr/>
                <p:nvPr/>
              </p:nvGrpSpPr>
              <p:grpSpPr>
                <a:xfrm>
                  <a:off x="6036027" y="4577823"/>
                  <a:ext cx="115967" cy="99758"/>
                  <a:chOff x="579300" y="1359010"/>
                  <a:chExt cx="655550" cy="360790"/>
                </a:xfrm>
              </p:grpSpPr>
              <p:sp>
                <p:nvSpPr>
                  <p:cNvPr id="199" name="Google Shape;199;p14"/>
                  <p:cNvSpPr/>
                  <p:nvPr/>
                </p:nvSpPr>
                <p:spPr>
                  <a:xfrm>
                    <a:off x="825625" y="1403575"/>
                    <a:ext cx="112500" cy="2406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cxnSp>
                <p:nvCxnSpPr>
                  <p:cNvPr id="200" name="Google Shape;200;p14"/>
                  <p:cNvCxnSpPr>
                    <a:stCxn id="199" idx="7"/>
                  </p:cNvCxnSpPr>
                  <p:nvPr/>
                </p:nvCxnSpPr>
                <p:spPr>
                  <a:xfrm rot="-5400000">
                    <a:off x="1038350" y="1242310"/>
                    <a:ext cx="79800" cy="3132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01" name="Google Shape;201;p14"/>
                  <p:cNvCxnSpPr>
                    <a:stCxn id="199" idx="1"/>
                  </p:cNvCxnSpPr>
                  <p:nvPr/>
                </p:nvCxnSpPr>
                <p:spPr>
                  <a:xfrm rot="5400000" flipH="1">
                    <a:off x="670800" y="1267510"/>
                    <a:ext cx="79800" cy="2628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202" name="Google Shape;202;p14"/>
                  <p:cNvSpPr/>
                  <p:nvPr/>
                </p:nvSpPr>
                <p:spPr>
                  <a:xfrm>
                    <a:off x="867025" y="1621400"/>
                    <a:ext cx="29700" cy="984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03" name="Google Shape;203;p14"/>
                <p:cNvGrpSpPr/>
                <p:nvPr/>
              </p:nvGrpSpPr>
              <p:grpSpPr>
                <a:xfrm>
                  <a:off x="6518177" y="4001186"/>
                  <a:ext cx="115967" cy="99758"/>
                  <a:chOff x="579300" y="1359010"/>
                  <a:chExt cx="655550" cy="360790"/>
                </a:xfrm>
              </p:grpSpPr>
              <p:sp>
                <p:nvSpPr>
                  <p:cNvPr id="204" name="Google Shape;204;p14"/>
                  <p:cNvSpPr/>
                  <p:nvPr/>
                </p:nvSpPr>
                <p:spPr>
                  <a:xfrm>
                    <a:off x="825625" y="1403575"/>
                    <a:ext cx="112500" cy="2406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cxnSp>
                <p:nvCxnSpPr>
                  <p:cNvPr id="205" name="Google Shape;205;p14"/>
                  <p:cNvCxnSpPr>
                    <a:stCxn id="204" idx="7"/>
                  </p:cNvCxnSpPr>
                  <p:nvPr/>
                </p:nvCxnSpPr>
                <p:spPr>
                  <a:xfrm rot="-5400000">
                    <a:off x="1038350" y="1242310"/>
                    <a:ext cx="79800" cy="3132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06" name="Google Shape;206;p14"/>
                  <p:cNvCxnSpPr>
                    <a:stCxn id="204" idx="1"/>
                  </p:cNvCxnSpPr>
                  <p:nvPr/>
                </p:nvCxnSpPr>
                <p:spPr>
                  <a:xfrm rot="5400000" flipH="1">
                    <a:off x="670800" y="1267510"/>
                    <a:ext cx="79800" cy="2628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207" name="Google Shape;207;p14"/>
                  <p:cNvSpPr/>
                  <p:nvPr/>
                </p:nvSpPr>
                <p:spPr>
                  <a:xfrm>
                    <a:off x="867025" y="1621400"/>
                    <a:ext cx="29700" cy="984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08" name="Google Shape;208;p14"/>
                <p:cNvGrpSpPr/>
                <p:nvPr/>
              </p:nvGrpSpPr>
              <p:grpSpPr>
                <a:xfrm>
                  <a:off x="6666927" y="4677748"/>
                  <a:ext cx="115967" cy="99758"/>
                  <a:chOff x="579300" y="1359010"/>
                  <a:chExt cx="655550" cy="360790"/>
                </a:xfrm>
              </p:grpSpPr>
              <p:sp>
                <p:nvSpPr>
                  <p:cNvPr id="209" name="Google Shape;209;p14"/>
                  <p:cNvSpPr/>
                  <p:nvPr/>
                </p:nvSpPr>
                <p:spPr>
                  <a:xfrm>
                    <a:off x="825625" y="1403575"/>
                    <a:ext cx="112500" cy="2406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cxnSp>
                <p:nvCxnSpPr>
                  <p:cNvPr id="210" name="Google Shape;210;p14"/>
                  <p:cNvCxnSpPr>
                    <a:stCxn id="209" idx="7"/>
                  </p:cNvCxnSpPr>
                  <p:nvPr/>
                </p:nvCxnSpPr>
                <p:spPr>
                  <a:xfrm rot="-5400000">
                    <a:off x="1038350" y="1242310"/>
                    <a:ext cx="79800" cy="3132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11" name="Google Shape;211;p14"/>
                  <p:cNvCxnSpPr>
                    <a:stCxn id="209" idx="1"/>
                  </p:cNvCxnSpPr>
                  <p:nvPr/>
                </p:nvCxnSpPr>
                <p:spPr>
                  <a:xfrm rot="5400000" flipH="1">
                    <a:off x="670800" y="1267510"/>
                    <a:ext cx="79800" cy="2628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212" name="Google Shape;212;p14"/>
                  <p:cNvSpPr/>
                  <p:nvPr/>
                </p:nvSpPr>
                <p:spPr>
                  <a:xfrm>
                    <a:off x="867025" y="1621400"/>
                    <a:ext cx="29700" cy="984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13" name="Google Shape;213;p14"/>
                <p:cNvGrpSpPr/>
                <p:nvPr/>
              </p:nvGrpSpPr>
              <p:grpSpPr>
                <a:xfrm>
                  <a:off x="6100752" y="5344198"/>
                  <a:ext cx="115967" cy="99758"/>
                  <a:chOff x="579300" y="1359010"/>
                  <a:chExt cx="655550" cy="360790"/>
                </a:xfrm>
              </p:grpSpPr>
              <p:sp>
                <p:nvSpPr>
                  <p:cNvPr id="214" name="Google Shape;214;p14"/>
                  <p:cNvSpPr/>
                  <p:nvPr/>
                </p:nvSpPr>
                <p:spPr>
                  <a:xfrm>
                    <a:off x="825625" y="1403575"/>
                    <a:ext cx="112500" cy="2406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cxnSp>
                <p:nvCxnSpPr>
                  <p:cNvPr id="215" name="Google Shape;215;p14"/>
                  <p:cNvCxnSpPr>
                    <a:stCxn id="214" idx="7"/>
                  </p:cNvCxnSpPr>
                  <p:nvPr/>
                </p:nvCxnSpPr>
                <p:spPr>
                  <a:xfrm rot="-5400000">
                    <a:off x="1038350" y="1242310"/>
                    <a:ext cx="79800" cy="3132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16" name="Google Shape;216;p14"/>
                  <p:cNvCxnSpPr>
                    <a:stCxn id="214" idx="1"/>
                  </p:cNvCxnSpPr>
                  <p:nvPr/>
                </p:nvCxnSpPr>
                <p:spPr>
                  <a:xfrm rot="5400000" flipH="1">
                    <a:off x="670800" y="1267510"/>
                    <a:ext cx="79800" cy="2628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217" name="Google Shape;217;p14"/>
                  <p:cNvSpPr/>
                  <p:nvPr/>
                </p:nvSpPr>
                <p:spPr>
                  <a:xfrm>
                    <a:off x="867025" y="1621400"/>
                    <a:ext cx="29700" cy="984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18" name="Google Shape;218;p14"/>
                <p:cNvGrpSpPr/>
                <p:nvPr/>
              </p:nvGrpSpPr>
              <p:grpSpPr>
                <a:xfrm>
                  <a:off x="6783002" y="6178198"/>
                  <a:ext cx="115967" cy="99758"/>
                  <a:chOff x="579300" y="1359010"/>
                  <a:chExt cx="655550" cy="360790"/>
                </a:xfrm>
              </p:grpSpPr>
              <p:sp>
                <p:nvSpPr>
                  <p:cNvPr id="219" name="Google Shape;219;p14"/>
                  <p:cNvSpPr/>
                  <p:nvPr/>
                </p:nvSpPr>
                <p:spPr>
                  <a:xfrm>
                    <a:off x="825625" y="1403575"/>
                    <a:ext cx="112500" cy="2406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cxnSp>
                <p:nvCxnSpPr>
                  <p:cNvPr id="220" name="Google Shape;220;p14"/>
                  <p:cNvCxnSpPr>
                    <a:stCxn id="219" idx="7"/>
                  </p:cNvCxnSpPr>
                  <p:nvPr/>
                </p:nvCxnSpPr>
                <p:spPr>
                  <a:xfrm rot="-5400000">
                    <a:off x="1038350" y="1242310"/>
                    <a:ext cx="79800" cy="3132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21" name="Google Shape;221;p14"/>
                  <p:cNvCxnSpPr>
                    <a:stCxn id="219" idx="1"/>
                  </p:cNvCxnSpPr>
                  <p:nvPr/>
                </p:nvCxnSpPr>
                <p:spPr>
                  <a:xfrm rot="5400000" flipH="1">
                    <a:off x="670800" y="1267510"/>
                    <a:ext cx="79800" cy="2628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222" name="Google Shape;222;p14"/>
                  <p:cNvSpPr/>
                  <p:nvPr/>
                </p:nvSpPr>
                <p:spPr>
                  <a:xfrm>
                    <a:off x="867025" y="1621400"/>
                    <a:ext cx="29700" cy="984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23" name="Google Shape;223;p14"/>
                <p:cNvGrpSpPr/>
                <p:nvPr/>
              </p:nvGrpSpPr>
              <p:grpSpPr>
                <a:xfrm>
                  <a:off x="6152102" y="6140873"/>
                  <a:ext cx="115967" cy="99758"/>
                  <a:chOff x="579300" y="1359010"/>
                  <a:chExt cx="655550" cy="360790"/>
                </a:xfrm>
              </p:grpSpPr>
              <p:sp>
                <p:nvSpPr>
                  <p:cNvPr id="224" name="Google Shape;224;p14"/>
                  <p:cNvSpPr/>
                  <p:nvPr/>
                </p:nvSpPr>
                <p:spPr>
                  <a:xfrm>
                    <a:off x="825625" y="1403575"/>
                    <a:ext cx="112500" cy="2406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cxnSp>
                <p:nvCxnSpPr>
                  <p:cNvPr id="225" name="Google Shape;225;p14"/>
                  <p:cNvCxnSpPr>
                    <a:stCxn id="224" idx="7"/>
                  </p:cNvCxnSpPr>
                  <p:nvPr/>
                </p:nvCxnSpPr>
                <p:spPr>
                  <a:xfrm rot="-5400000">
                    <a:off x="1038350" y="1242310"/>
                    <a:ext cx="79800" cy="3132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26" name="Google Shape;226;p14"/>
                  <p:cNvCxnSpPr>
                    <a:stCxn id="224" idx="1"/>
                  </p:cNvCxnSpPr>
                  <p:nvPr/>
                </p:nvCxnSpPr>
                <p:spPr>
                  <a:xfrm rot="5400000" flipH="1">
                    <a:off x="670800" y="1267510"/>
                    <a:ext cx="79800" cy="2628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227" name="Google Shape;227;p14"/>
                  <p:cNvSpPr/>
                  <p:nvPr/>
                </p:nvSpPr>
                <p:spPr>
                  <a:xfrm>
                    <a:off x="867025" y="1621400"/>
                    <a:ext cx="29700" cy="984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28" name="Google Shape;228;p14"/>
                <p:cNvGrpSpPr/>
                <p:nvPr/>
              </p:nvGrpSpPr>
              <p:grpSpPr>
                <a:xfrm>
                  <a:off x="6666927" y="5752173"/>
                  <a:ext cx="115967" cy="99758"/>
                  <a:chOff x="579300" y="1359010"/>
                  <a:chExt cx="655550" cy="360790"/>
                </a:xfrm>
              </p:grpSpPr>
              <p:sp>
                <p:nvSpPr>
                  <p:cNvPr id="229" name="Google Shape;229;p14"/>
                  <p:cNvSpPr/>
                  <p:nvPr/>
                </p:nvSpPr>
                <p:spPr>
                  <a:xfrm>
                    <a:off x="825625" y="1403575"/>
                    <a:ext cx="112500" cy="2406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cxnSp>
                <p:nvCxnSpPr>
                  <p:cNvPr id="230" name="Google Shape;230;p14"/>
                  <p:cNvCxnSpPr>
                    <a:stCxn id="229" idx="7"/>
                  </p:cNvCxnSpPr>
                  <p:nvPr/>
                </p:nvCxnSpPr>
                <p:spPr>
                  <a:xfrm rot="-5400000">
                    <a:off x="1038350" y="1242310"/>
                    <a:ext cx="79800" cy="3132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31" name="Google Shape;231;p14"/>
                  <p:cNvCxnSpPr>
                    <a:stCxn id="229" idx="1"/>
                  </p:cNvCxnSpPr>
                  <p:nvPr/>
                </p:nvCxnSpPr>
                <p:spPr>
                  <a:xfrm rot="5400000" flipH="1">
                    <a:off x="670800" y="1267510"/>
                    <a:ext cx="79800" cy="2628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232" name="Google Shape;232;p14"/>
                  <p:cNvSpPr/>
                  <p:nvPr/>
                </p:nvSpPr>
                <p:spPr>
                  <a:xfrm>
                    <a:off x="867025" y="1621400"/>
                    <a:ext cx="29700" cy="984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33" name="Google Shape;233;p14"/>
                <p:cNvGrpSpPr/>
                <p:nvPr/>
              </p:nvGrpSpPr>
              <p:grpSpPr>
                <a:xfrm>
                  <a:off x="6746202" y="3603323"/>
                  <a:ext cx="115967" cy="99758"/>
                  <a:chOff x="579300" y="1359010"/>
                  <a:chExt cx="655550" cy="360790"/>
                </a:xfrm>
              </p:grpSpPr>
              <p:sp>
                <p:nvSpPr>
                  <p:cNvPr id="234" name="Google Shape;234;p14"/>
                  <p:cNvSpPr/>
                  <p:nvPr/>
                </p:nvSpPr>
                <p:spPr>
                  <a:xfrm>
                    <a:off x="825625" y="1403575"/>
                    <a:ext cx="112500" cy="2406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cxnSp>
                <p:nvCxnSpPr>
                  <p:cNvPr id="235" name="Google Shape;235;p14"/>
                  <p:cNvCxnSpPr>
                    <a:stCxn id="234" idx="7"/>
                  </p:cNvCxnSpPr>
                  <p:nvPr/>
                </p:nvCxnSpPr>
                <p:spPr>
                  <a:xfrm rot="-5400000">
                    <a:off x="1038350" y="1242310"/>
                    <a:ext cx="79800" cy="3132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36" name="Google Shape;236;p14"/>
                  <p:cNvCxnSpPr>
                    <a:stCxn id="234" idx="1"/>
                  </p:cNvCxnSpPr>
                  <p:nvPr/>
                </p:nvCxnSpPr>
                <p:spPr>
                  <a:xfrm rot="5400000" flipH="1">
                    <a:off x="670800" y="1267510"/>
                    <a:ext cx="79800" cy="2628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237" name="Google Shape;237;p14"/>
                  <p:cNvSpPr/>
                  <p:nvPr/>
                </p:nvSpPr>
                <p:spPr>
                  <a:xfrm>
                    <a:off x="867025" y="1621400"/>
                    <a:ext cx="29700" cy="984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38" name="Google Shape;238;p14"/>
                <p:cNvGrpSpPr/>
                <p:nvPr/>
              </p:nvGrpSpPr>
              <p:grpSpPr>
                <a:xfrm>
                  <a:off x="6435139" y="5142623"/>
                  <a:ext cx="115967" cy="99758"/>
                  <a:chOff x="579300" y="1359010"/>
                  <a:chExt cx="655550" cy="360790"/>
                </a:xfrm>
              </p:grpSpPr>
              <p:sp>
                <p:nvSpPr>
                  <p:cNvPr id="239" name="Google Shape;239;p14"/>
                  <p:cNvSpPr/>
                  <p:nvPr/>
                </p:nvSpPr>
                <p:spPr>
                  <a:xfrm>
                    <a:off x="825625" y="1403575"/>
                    <a:ext cx="112500" cy="2406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cxnSp>
                <p:nvCxnSpPr>
                  <p:cNvPr id="240" name="Google Shape;240;p14"/>
                  <p:cNvCxnSpPr>
                    <a:stCxn id="239" idx="7"/>
                  </p:cNvCxnSpPr>
                  <p:nvPr/>
                </p:nvCxnSpPr>
                <p:spPr>
                  <a:xfrm rot="-5400000">
                    <a:off x="1038350" y="1242310"/>
                    <a:ext cx="79800" cy="3132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41" name="Google Shape;241;p14"/>
                  <p:cNvCxnSpPr>
                    <a:stCxn id="239" idx="1"/>
                  </p:cNvCxnSpPr>
                  <p:nvPr/>
                </p:nvCxnSpPr>
                <p:spPr>
                  <a:xfrm rot="5400000" flipH="1">
                    <a:off x="670800" y="1267510"/>
                    <a:ext cx="79800" cy="262800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sp>
                <p:nvSpPr>
                  <p:cNvPr id="242" name="Google Shape;242;p14"/>
                  <p:cNvSpPr/>
                  <p:nvPr/>
                </p:nvSpPr>
                <p:spPr>
                  <a:xfrm>
                    <a:off x="867025" y="1621400"/>
                    <a:ext cx="29700" cy="9840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sp>
              <p:nvSpPr>
                <p:cNvPr id="243" name="Google Shape;243;p14"/>
                <p:cNvSpPr/>
                <p:nvPr/>
              </p:nvSpPr>
              <p:spPr>
                <a:xfrm>
                  <a:off x="6079487" y="3257725"/>
                  <a:ext cx="827373" cy="117699"/>
                </a:xfrm>
                <a:prstGeom prst="rect">
                  <a:avLst/>
                </a:prstGeom>
              </p:spPr>
              <p:txBody>
                <a:bodyPr>
                  <a:prstTxWarp prst="textPlain">
                    <a:avLst/>
                  </a:prstTxWarp>
                </a:bodyPr>
                <a:lstStyle/>
                <a:p>
                  <a:pPr lvl="0" algn="ctr"/>
                  <a:r>
                    <a:rPr sz="2400">
                      <a:solidFill>
                        <a:srgbClr val="1155CC"/>
                      </a:solidFill>
                      <a:latin typeface="Arial"/>
                    </a:rPr>
                    <a:t>thermocline</a:t>
                  </a:r>
                </a:p>
              </p:txBody>
            </p:sp>
          </p:grpSp>
          <p:grpSp>
            <p:nvGrpSpPr>
              <p:cNvPr id="244" name="Google Shape;244;p14"/>
              <p:cNvGrpSpPr/>
              <p:nvPr/>
            </p:nvGrpSpPr>
            <p:grpSpPr>
              <a:xfrm>
                <a:off x="9977572" y="2580496"/>
                <a:ext cx="1716604" cy="3931361"/>
                <a:chOff x="6189875" y="1127810"/>
                <a:chExt cx="2478850" cy="5250215"/>
              </a:xfrm>
            </p:grpSpPr>
            <p:grpSp>
              <p:nvGrpSpPr>
                <p:cNvPr id="245" name="Google Shape;245;p14"/>
                <p:cNvGrpSpPr/>
                <p:nvPr/>
              </p:nvGrpSpPr>
              <p:grpSpPr>
                <a:xfrm>
                  <a:off x="6205650" y="2545435"/>
                  <a:ext cx="2447300" cy="904052"/>
                  <a:chOff x="6205650" y="1976873"/>
                  <a:chExt cx="2447300" cy="904052"/>
                </a:xfrm>
              </p:grpSpPr>
              <p:pic>
                <p:nvPicPr>
                  <p:cNvPr id="246" name="Google Shape;246;p14"/>
                  <p:cNvPicPr preferRelativeResize="0"/>
                  <p:nvPr/>
                </p:nvPicPr>
                <p:blipFill>
                  <a:blip r:embed="rId3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44200" y="1976873"/>
                    <a:ext cx="1208750" cy="904052"/>
                  </a:xfrm>
                  <a:prstGeom prst="rect">
                    <a:avLst/>
                  </a:prstGeom>
                  <a:solidFill>
                    <a:srgbClr val="F8F8F8"/>
                  </a:solidFill>
                  <a:ln>
                    <a:noFill/>
                  </a:ln>
                </p:spPr>
              </p:pic>
              <p:sp>
                <p:nvSpPr>
                  <p:cNvPr id="247" name="Google Shape;247;p14"/>
                  <p:cNvSpPr/>
                  <p:nvPr/>
                </p:nvSpPr>
                <p:spPr>
                  <a:xfrm rot="-5400000">
                    <a:off x="6662388" y="1693413"/>
                    <a:ext cx="730775" cy="1644250"/>
                  </a:xfrm>
                  <a:prstGeom prst="flowChartManualOperation">
                    <a:avLst/>
                  </a:prstGeom>
                  <a:solidFill>
                    <a:srgbClr val="FFF2CC">
                      <a:alpha val="56420"/>
                    </a:srgbClr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48" name="Google Shape;248;p14"/>
                <p:cNvGrpSpPr/>
                <p:nvPr/>
              </p:nvGrpSpPr>
              <p:grpSpPr>
                <a:xfrm>
                  <a:off x="6205650" y="4009710"/>
                  <a:ext cx="2447300" cy="904052"/>
                  <a:chOff x="6205650" y="1976873"/>
                  <a:chExt cx="2447300" cy="904052"/>
                </a:xfrm>
              </p:grpSpPr>
              <p:pic>
                <p:nvPicPr>
                  <p:cNvPr id="249" name="Google Shape;249;p14"/>
                  <p:cNvPicPr preferRelativeResize="0"/>
                  <p:nvPr/>
                </p:nvPicPr>
                <p:blipFill>
                  <a:blip r:embed="rId3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44200" y="1976873"/>
                    <a:ext cx="1208750" cy="904052"/>
                  </a:xfrm>
                  <a:prstGeom prst="rect">
                    <a:avLst/>
                  </a:prstGeom>
                  <a:solidFill>
                    <a:srgbClr val="F8F8F8"/>
                  </a:solidFill>
                  <a:ln>
                    <a:noFill/>
                  </a:ln>
                </p:spPr>
              </p:pic>
              <p:sp>
                <p:nvSpPr>
                  <p:cNvPr id="250" name="Google Shape;250;p14"/>
                  <p:cNvSpPr/>
                  <p:nvPr/>
                </p:nvSpPr>
                <p:spPr>
                  <a:xfrm rot="-5400000">
                    <a:off x="6662388" y="1693413"/>
                    <a:ext cx="730775" cy="1644250"/>
                  </a:xfrm>
                  <a:prstGeom prst="flowChartManualOperation">
                    <a:avLst/>
                  </a:prstGeom>
                  <a:solidFill>
                    <a:srgbClr val="FFF2CC">
                      <a:alpha val="56420"/>
                    </a:srgbClr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51" name="Google Shape;251;p14"/>
                <p:cNvGrpSpPr/>
                <p:nvPr/>
              </p:nvGrpSpPr>
              <p:grpSpPr>
                <a:xfrm>
                  <a:off x="6205650" y="5473973"/>
                  <a:ext cx="2447300" cy="904052"/>
                  <a:chOff x="6205650" y="1976873"/>
                  <a:chExt cx="2447300" cy="904052"/>
                </a:xfrm>
              </p:grpSpPr>
              <p:pic>
                <p:nvPicPr>
                  <p:cNvPr id="252" name="Google Shape;252;p14"/>
                  <p:cNvPicPr preferRelativeResize="0"/>
                  <p:nvPr/>
                </p:nvPicPr>
                <p:blipFill>
                  <a:blip r:embed="rId3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44200" y="1976873"/>
                    <a:ext cx="1208750" cy="904052"/>
                  </a:xfrm>
                  <a:prstGeom prst="rect">
                    <a:avLst/>
                  </a:prstGeom>
                  <a:solidFill>
                    <a:srgbClr val="F8F8F8"/>
                  </a:solidFill>
                  <a:ln>
                    <a:noFill/>
                  </a:ln>
                </p:spPr>
              </p:pic>
              <p:sp>
                <p:nvSpPr>
                  <p:cNvPr id="253" name="Google Shape;253;p14"/>
                  <p:cNvSpPr/>
                  <p:nvPr/>
                </p:nvSpPr>
                <p:spPr>
                  <a:xfrm rot="-5400000">
                    <a:off x="6662388" y="1693413"/>
                    <a:ext cx="730775" cy="1644250"/>
                  </a:xfrm>
                  <a:prstGeom prst="flowChartManualOperation">
                    <a:avLst/>
                  </a:prstGeom>
                  <a:solidFill>
                    <a:srgbClr val="FFF2CC">
                      <a:alpha val="56420"/>
                    </a:srgbClr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54" name="Google Shape;254;p14"/>
                <p:cNvGrpSpPr/>
                <p:nvPr/>
              </p:nvGrpSpPr>
              <p:grpSpPr>
                <a:xfrm>
                  <a:off x="6189875" y="1127810"/>
                  <a:ext cx="2478850" cy="904052"/>
                  <a:chOff x="6205650" y="2063510"/>
                  <a:chExt cx="2478850" cy="904052"/>
                </a:xfrm>
              </p:grpSpPr>
              <p:pic>
                <p:nvPicPr>
                  <p:cNvPr id="255" name="Google Shape;255;p14"/>
                  <p:cNvPicPr preferRelativeResize="0"/>
                  <p:nvPr/>
                </p:nvPicPr>
                <p:blipFill>
                  <a:blip r:embed="rId3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75750" y="2063510"/>
                    <a:ext cx="1208750" cy="904052"/>
                  </a:xfrm>
                  <a:prstGeom prst="rect">
                    <a:avLst/>
                  </a:prstGeom>
                  <a:solidFill>
                    <a:srgbClr val="F8F8F8"/>
                  </a:solidFill>
                  <a:ln>
                    <a:noFill/>
                  </a:ln>
                </p:spPr>
              </p:pic>
              <p:sp>
                <p:nvSpPr>
                  <p:cNvPr id="256" name="Google Shape;256;p14"/>
                  <p:cNvSpPr/>
                  <p:nvPr/>
                </p:nvSpPr>
                <p:spPr>
                  <a:xfrm rot="-5400000">
                    <a:off x="6662388" y="1693413"/>
                    <a:ext cx="730775" cy="1644250"/>
                  </a:xfrm>
                  <a:prstGeom prst="flowChartManualOperation">
                    <a:avLst/>
                  </a:prstGeom>
                  <a:solidFill>
                    <a:srgbClr val="FFF2CC">
                      <a:alpha val="56420"/>
                    </a:srgbClr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</p:grpSp>
        </p:grpSp>
        <p:pic>
          <p:nvPicPr>
            <p:cNvPr id="257" name="Google Shape;257;p14"/>
            <p:cNvPicPr preferRelativeResize="0"/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935983" y="260072"/>
              <a:ext cx="3441686" cy="28015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58" name="Google Shape;258;p14"/>
            <p:cNvGrpSpPr/>
            <p:nvPr/>
          </p:nvGrpSpPr>
          <p:grpSpPr>
            <a:xfrm>
              <a:off x="6534442" y="671697"/>
              <a:ext cx="1241436" cy="1138016"/>
              <a:chOff x="6241472" y="27071"/>
              <a:chExt cx="2456830" cy="2159423"/>
            </a:xfrm>
          </p:grpSpPr>
          <p:grpSp>
            <p:nvGrpSpPr>
              <p:cNvPr id="259" name="Google Shape;259;p14"/>
              <p:cNvGrpSpPr/>
              <p:nvPr/>
            </p:nvGrpSpPr>
            <p:grpSpPr>
              <a:xfrm>
                <a:off x="7488197" y="27121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260" name="Google Shape;260;p14"/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261" name="Google Shape;261;p14"/>
                  <p:cNvPicPr preferRelativeResize="0"/>
                  <p:nvPr/>
                </p:nvPicPr>
                <p:blipFill>
                  <a:blip r:embed="rId5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FF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262" name="Google Shape;262;p14"/>
                  <p:cNvPicPr preferRelativeResize="0"/>
                  <p:nvPr/>
                </p:nvPicPr>
                <p:blipFill rotWithShape="1"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339514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263" name="Google Shape;263;p14"/>
                  <p:cNvPicPr preferRelativeResize="0"/>
                  <p:nvPr/>
                </p:nvPicPr>
                <p:blipFill rotWithShape="1"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1689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264" name="Google Shape;264;p14"/>
                <p:cNvSpPr/>
                <p:nvPr/>
              </p:nvSpPr>
              <p:spPr>
                <a:xfrm>
                  <a:off x="7391200" y="1056878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5" name="Google Shape;265;p14"/>
                <p:cNvSpPr/>
                <p:nvPr/>
              </p:nvSpPr>
              <p:spPr>
                <a:xfrm>
                  <a:off x="7877662" y="10659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6" name="Google Shape;266;p14"/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7" name="Google Shape;267;p14"/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8" name="Google Shape;268;p14"/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69" name="Google Shape;269;p14"/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70" name="Google Shape;270;p14"/>
                <p:cNvSpPr txBox="1"/>
                <p:nvPr/>
              </p:nvSpPr>
              <p:spPr>
                <a:xfrm>
                  <a:off x="7379200" y="1047605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1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1" name="Google Shape;271;p14"/>
                <p:cNvSpPr txBox="1"/>
                <p:nvPr/>
              </p:nvSpPr>
              <p:spPr>
                <a:xfrm>
                  <a:off x="7865662" y="1056878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2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2" name="Google Shape;272;p14"/>
                <p:cNvSpPr txBox="1"/>
                <p:nvPr/>
              </p:nvSpPr>
              <p:spPr>
                <a:xfrm>
                  <a:off x="8325076" y="1294953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3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3" name="Google Shape;273;p14"/>
                <p:cNvSpPr txBox="1"/>
                <p:nvPr/>
              </p:nvSpPr>
              <p:spPr>
                <a:xfrm>
                  <a:off x="7629800" y="1660069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4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4" name="Google Shape;274;p14"/>
                <p:cNvSpPr txBox="1"/>
                <p:nvPr/>
              </p:nvSpPr>
              <p:spPr>
                <a:xfrm>
                  <a:off x="7459535" y="1749285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5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5" name="Google Shape;275;p14"/>
                <p:cNvSpPr txBox="1"/>
                <p:nvPr/>
              </p:nvSpPr>
              <p:spPr>
                <a:xfrm>
                  <a:off x="7427201" y="1876919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>
                      <a:solidFill>
                        <a:srgbClr val="FF0000"/>
                      </a:solidFill>
                    </a:rPr>
                    <a:t>6</a:t>
                  </a:r>
                  <a:endParaRPr sz="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76" name="Google Shape;276;p14"/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277" name="Google Shape;277;p14"/>
              <p:cNvGrpSpPr/>
              <p:nvPr/>
            </p:nvGrpSpPr>
            <p:grpSpPr>
              <a:xfrm flipH="1">
                <a:off x="6241472" y="27071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278" name="Google Shape;278;p14"/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279" name="Google Shape;279;p14"/>
                  <p:cNvPicPr preferRelativeResize="0"/>
                  <p:nvPr/>
                </p:nvPicPr>
                <p:blipFill>
                  <a:blip r:embed="rId5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4A86E8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280" name="Google Shape;280;p14"/>
                  <p:cNvPicPr preferRelativeResize="0"/>
                  <p:nvPr/>
                </p:nvPicPr>
                <p:blipFill rotWithShape="1"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339514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281" name="Google Shape;281;p14"/>
                  <p:cNvPicPr preferRelativeResize="0"/>
                  <p:nvPr/>
                </p:nvPicPr>
                <p:blipFill rotWithShape="1"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1689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282" name="Google Shape;282;p14"/>
                <p:cNvSpPr/>
                <p:nvPr/>
              </p:nvSpPr>
              <p:spPr>
                <a:xfrm>
                  <a:off x="7391200" y="1056878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83" name="Google Shape;283;p14"/>
                <p:cNvSpPr/>
                <p:nvPr/>
              </p:nvSpPr>
              <p:spPr>
                <a:xfrm>
                  <a:off x="7877662" y="10659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84" name="Google Shape;284;p14"/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85" name="Google Shape;285;p14"/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86" name="Google Shape;286;p14"/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87" name="Google Shape;287;p14"/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88" name="Google Shape;288;p14"/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4A86E8"/>
                </a:solidFill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289" name="Google Shape;289;p14"/>
              <p:cNvGrpSpPr/>
              <p:nvPr/>
            </p:nvGrpSpPr>
            <p:grpSpPr>
              <a:xfrm rot="10800000" flipH="1">
                <a:off x="6261447" y="1124795"/>
                <a:ext cx="1210105" cy="1061698"/>
                <a:chOff x="7331747" y="1012371"/>
                <a:chExt cx="1210105" cy="1061698"/>
              </a:xfrm>
            </p:grpSpPr>
            <p:pic>
              <p:nvPicPr>
                <p:cNvPr id="290" name="Google Shape;290;p14"/>
                <p:cNvPicPr preferRelativeResize="0"/>
                <p:nvPr/>
              </p:nvPicPr>
              <p:blipFill>
                <a:blip r:embed="rId5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31747" y="1012371"/>
                  <a:ext cx="1191524" cy="1061698"/>
                </a:xfrm>
                <a:prstGeom prst="rect">
                  <a:avLst/>
                </a:prstGeom>
                <a:noFill/>
                <a:ln w="19050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pic>
            <p:sp>
              <p:nvSpPr>
                <p:cNvPr id="291" name="Google Shape;291;p14"/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92" name="Google Shape;292;p14"/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93" name="Google Shape;293;p14"/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94" name="Google Shape;294;p14"/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295" name="Google Shape;295;p14"/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F1C232"/>
                </a:solidFill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  <p:grpSp>
            <p:nvGrpSpPr>
              <p:cNvPr id="296" name="Google Shape;296;p14"/>
              <p:cNvGrpSpPr/>
              <p:nvPr/>
            </p:nvGrpSpPr>
            <p:grpSpPr>
              <a:xfrm flipH="1">
                <a:off x="7471547" y="1124796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297" name="Google Shape;297;p14"/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298" name="Google Shape;298;p14"/>
                  <p:cNvPicPr preferRelativeResize="0"/>
                  <p:nvPr/>
                </p:nvPicPr>
                <p:blipFill>
                  <a:blip r:embed="rId5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299" name="Google Shape;299;p14"/>
                  <p:cNvPicPr preferRelativeResize="0"/>
                  <p:nvPr/>
                </p:nvPicPr>
                <p:blipFill rotWithShape="1"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824272" y="1662057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300" name="Google Shape;300;p14"/>
                  <p:cNvPicPr preferRelativeResize="0"/>
                  <p:nvPr/>
                </p:nvPicPr>
                <p:blipFill rotWithShape="1"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46427" y="3432509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301" name="Google Shape;301;p14"/>
                <p:cNvSpPr/>
                <p:nvPr/>
              </p:nvSpPr>
              <p:spPr>
                <a:xfrm>
                  <a:off x="8074900" y="169730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02" name="Google Shape;302;p14"/>
                <p:cNvSpPr/>
                <p:nvPr/>
              </p:nvSpPr>
              <p:spPr>
                <a:xfrm>
                  <a:off x="7997487" y="13207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03" name="Google Shape;303;p14"/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04" name="Google Shape;304;p14"/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05" name="Google Shape;305;p14"/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06" name="Google Shape;306;p14"/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  <p:sp>
              <p:nvSpPr>
                <p:cNvPr id="307" name="Google Shape;307;p14"/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6AA84F"/>
                </a:solidFill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/>
                </a:p>
              </p:txBody>
            </p:sp>
          </p:grpSp>
        </p:grpSp>
        <p:cxnSp>
          <p:nvCxnSpPr>
            <p:cNvPr id="308" name="Google Shape;308;p14"/>
            <p:cNvCxnSpPr>
              <a:endCxn id="257" idx="3"/>
            </p:cNvCxnSpPr>
            <p:nvPr/>
          </p:nvCxnSpPr>
          <p:spPr>
            <a:xfrm rot="10800000" flipH="1">
              <a:off x="4226483" y="1660824"/>
              <a:ext cx="709500" cy="487800"/>
            </a:xfrm>
            <a:prstGeom prst="curvedConnector3">
              <a:avLst>
                <a:gd name="adj1" fmla="val 50000"/>
              </a:avLst>
            </a:prstGeom>
            <a:noFill/>
            <a:ln w="28575" cap="flat" cmpd="sng">
              <a:solidFill>
                <a:srgbClr val="4A86E8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9" name="Google Shape;309;p14"/>
            <p:cNvCxnSpPr>
              <a:endCxn id="310" idx="0"/>
            </p:cNvCxnSpPr>
            <p:nvPr/>
          </p:nvCxnSpPr>
          <p:spPr>
            <a:xfrm flipH="1">
              <a:off x="6810712" y="2950150"/>
              <a:ext cx="112800" cy="6384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11" name="Google Shape;311;p14"/>
            <p:cNvCxnSpPr>
              <a:stCxn id="246" idx="3"/>
              <a:endCxn id="257" idx="3"/>
            </p:cNvCxnSpPr>
            <p:nvPr/>
          </p:nvCxnSpPr>
          <p:spPr>
            <a:xfrm rot="10800000" flipH="1">
              <a:off x="4215302" y="1661115"/>
              <a:ext cx="720600" cy="1548600"/>
            </a:xfrm>
            <a:prstGeom prst="curvedConnector3">
              <a:avLst>
                <a:gd name="adj1" fmla="val 50006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2" name="Google Shape;312;p14"/>
            <p:cNvCxnSpPr>
              <a:stCxn id="249" idx="3"/>
              <a:endCxn id="257" idx="3"/>
            </p:cNvCxnSpPr>
            <p:nvPr/>
          </p:nvCxnSpPr>
          <p:spPr>
            <a:xfrm rot="10800000" flipH="1">
              <a:off x="4215302" y="1660764"/>
              <a:ext cx="720600" cy="2645400"/>
            </a:xfrm>
            <a:prstGeom prst="curvedConnector3">
              <a:avLst>
                <a:gd name="adj1" fmla="val 50006"/>
              </a:avLst>
            </a:prstGeom>
            <a:noFill/>
            <a:ln w="28575" cap="flat" cmpd="sng">
              <a:solidFill>
                <a:srgbClr val="FFD9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3" name="Google Shape;313;p14"/>
            <p:cNvCxnSpPr>
              <a:stCxn id="252" idx="3"/>
              <a:endCxn id="257" idx="3"/>
            </p:cNvCxnSpPr>
            <p:nvPr/>
          </p:nvCxnSpPr>
          <p:spPr>
            <a:xfrm rot="10800000" flipH="1">
              <a:off x="4215302" y="1660704"/>
              <a:ext cx="720600" cy="3741900"/>
            </a:xfrm>
            <a:prstGeom prst="curvedConnector3">
              <a:avLst>
                <a:gd name="adj1" fmla="val 50006"/>
              </a:avLst>
            </a:prstGeom>
            <a:noFill/>
            <a:ln w="28575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310" name="Google Shape;310;p14" title="Chart"/>
            <p:cNvPicPr preferRelativeResize="0"/>
            <p:nvPr/>
          </p:nvPicPr>
          <p:blipFill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73825" y="3588550"/>
              <a:ext cx="3873774" cy="2435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" name="Google Shape;314;p14"/>
            <p:cNvSpPr/>
            <p:nvPr/>
          </p:nvSpPr>
          <p:spPr>
            <a:xfrm rot="-2566879">
              <a:off x="1862763" y="503933"/>
              <a:ext cx="580829" cy="546440"/>
            </a:xfrm>
            <a:prstGeom prst="teardrop">
              <a:avLst>
                <a:gd name="adj" fmla="val 149986"/>
              </a:avLst>
            </a:prstGeom>
            <a:solidFill>
              <a:srgbClr val="85200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cxnSp>
          <p:nvCxnSpPr>
            <p:cNvPr id="315" name="Google Shape;315;p14"/>
            <p:cNvCxnSpPr>
              <a:stCxn id="314" idx="3"/>
              <a:endCxn id="189" idx="0"/>
            </p:cNvCxnSpPr>
            <p:nvPr/>
          </p:nvCxnSpPr>
          <p:spPr>
            <a:xfrm flipH="1">
              <a:off x="2102161" y="1058439"/>
              <a:ext cx="31500" cy="52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134" name="TextBox 133"/>
          <p:cNvSpPr txBox="1"/>
          <p:nvPr/>
        </p:nvSpPr>
        <p:spPr>
          <a:xfrm>
            <a:off x="132125" y="3260201"/>
            <a:ext cx="3067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Franklin Gothic Book" panose="020B0503020102020204" pitchFamily="34" charset="0"/>
              </a:rPr>
              <a:t>Copepods are counted in each field of view to determine change in vertical distribution.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39086" y="715042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Oil 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108389" y="448915"/>
            <a:ext cx="372811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latin typeface="Franklin Gothic Book" panose="020B0503020102020204" pitchFamily="34" charset="0"/>
              </a:rPr>
              <a:t>OBJECTIVE 1</a:t>
            </a:r>
          </a:p>
          <a:p>
            <a:r>
              <a:rPr lang="en-US" sz="2400" dirty="0">
                <a:latin typeface="Franklin Gothic Book" panose="020B0503020102020204" pitchFamily="34" charset="0"/>
              </a:rPr>
              <a:t>Determine whether copepods actively and </a:t>
            </a:r>
            <a:r>
              <a:rPr lang="en-US" sz="2400" u="sng" dirty="0">
                <a:latin typeface="Franklin Gothic Book" panose="020B0503020102020204" pitchFamily="34" charset="0"/>
              </a:rPr>
              <a:t>effectively avoid oil </a:t>
            </a:r>
            <a:r>
              <a:rPr lang="en-US" sz="2400" dirty="0">
                <a:latin typeface="Franklin Gothic Book" panose="020B0503020102020204" pitchFamily="34" charset="0"/>
              </a:rPr>
              <a:t>in </a:t>
            </a:r>
            <a:r>
              <a:rPr lang="en-US" sz="2400" dirty="0" err="1">
                <a:latin typeface="Franklin Gothic Book" panose="020B0503020102020204" pitchFamily="34" charset="0"/>
              </a:rPr>
              <a:t>mesocosm</a:t>
            </a:r>
            <a:r>
              <a:rPr lang="en-US" sz="2400" dirty="0">
                <a:latin typeface="Franklin Gothic Book" panose="020B0503020102020204" pitchFamily="34" charset="0"/>
              </a:rPr>
              <a:t> experiments (</a:t>
            </a:r>
            <a:r>
              <a:rPr lang="en-US" sz="2400" u="sng" dirty="0">
                <a:latin typeface="Franklin Gothic Book" panose="020B0503020102020204" pitchFamily="34" charset="0"/>
              </a:rPr>
              <a:t>Phase I</a:t>
            </a:r>
            <a:r>
              <a:rPr lang="en-US" sz="2400" dirty="0">
                <a:latin typeface="Franklin Gothic Book" panose="020B0503020102020204" pitchFamily="34" charset="0"/>
              </a:rPr>
              <a:t>)</a:t>
            </a:r>
          </a:p>
        </p:txBody>
      </p:sp>
      <p:sp>
        <p:nvSpPr>
          <p:cNvPr id="138" name="Text Placeholder 4">
            <a:extLst>
              <a:ext uri="{FF2B5EF4-FFF2-40B4-BE49-F238E27FC236}">
                <a16:creationId xmlns:a16="http://schemas.microsoft.com/office/drawing/2014/main" id="{E31CE85F-DA79-234D-8CF2-73DA0E2D7647}"/>
              </a:ext>
            </a:extLst>
          </p:cNvPr>
          <p:cNvSpPr txBox="1">
            <a:spLocks/>
          </p:cNvSpPr>
          <p:nvPr/>
        </p:nvSpPr>
        <p:spPr>
          <a:xfrm>
            <a:off x="204317" y="-37531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3753491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430" y="591257"/>
            <a:ext cx="3886201" cy="679623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RESULTS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64609" y="1500189"/>
            <a:ext cx="4742688" cy="3846541"/>
          </a:xfrm>
        </p:spPr>
        <p:txBody>
          <a:bodyPr>
            <a:normAutofit fontScale="85000" lnSpcReduction="10000"/>
          </a:bodyPr>
          <a:lstStyle/>
          <a:p>
            <a:r>
              <a:rPr lang="en-US" sz="2400" b="1" dirty="0"/>
              <a:t>NO OIL:</a:t>
            </a:r>
            <a:r>
              <a:rPr lang="en-US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Copepod distribution within the water column remained stable during the 24-hour control run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OIL ADDITION: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Copepods react immediately to oil in all observed depths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Total copepod abundance drops by 72% in the first 4 hour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Results indicate that the copepod behavior is influenced by the presence of low concentrations of oil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D9D913-A9F2-7040-83E5-A3E6AD51BD42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34189"/>
          <a:stretch/>
        </p:blipFill>
        <p:spPr bwMode="auto">
          <a:xfrm>
            <a:off x="6023792" y="3611954"/>
            <a:ext cx="5541192" cy="28100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0750FE-51DA-8140-BC8F-EB59BFA754F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023792" y="439841"/>
            <a:ext cx="5541192" cy="28100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26408" y="1054623"/>
            <a:ext cx="29588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CONTROL</a:t>
            </a:r>
          </a:p>
        </p:txBody>
      </p:sp>
      <p:sp>
        <p:nvSpPr>
          <p:cNvPr id="8" name="Rectangle 7"/>
          <p:cNvSpPr/>
          <p:nvPr/>
        </p:nvSpPr>
        <p:spPr>
          <a:xfrm>
            <a:off x="9211263" y="4289857"/>
            <a:ext cx="1337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+Oil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D674AD-C796-4D46-B398-71C61191CB88}"/>
              </a:ext>
            </a:extLst>
          </p:cNvPr>
          <p:cNvSpPr txBox="1"/>
          <p:nvPr/>
        </p:nvSpPr>
        <p:spPr>
          <a:xfrm>
            <a:off x="3682313" y="6336068"/>
            <a:ext cx="8414951" cy="4001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Next Step</a:t>
            </a:r>
            <a:r>
              <a:rPr lang="en-US" sz="200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: Confirmatory experiments; Synthesis of all data (manuscript) </a:t>
            </a:r>
            <a:endParaRPr lang="en-US" sz="200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52413712-DFDF-BC46-AD2E-C12E61127DBC}"/>
              </a:ext>
            </a:extLst>
          </p:cNvPr>
          <p:cNvSpPr txBox="1">
            <a:spLocks/>
          </p:cNvSpPr>
          <p:nvPr/>
        </p:nvSpPr>
        <p:spPr>
          <a:xfrm>
            <a:off x="204317" y="-37531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2693115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A5EB7-FD53-D54D-9818-F3F8CF4B7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344" y="319401"/>
            <a:ext cx="11726918" cy="582308"/>
          </a:xfrm>
        </p:spPr>
        <p:txBody>
          <a:bodyPr/>
          <a:lstStyle/>
          <a:p>
            <a:r>
              <a:rPr lang="en-US" sz="3200" b="1" dirty="0">
                <a:solidFill>
                  <a:srgbClr val="FFFF00"/>
                </a:solidFill>
                <a:latin typeface="Franklin Gothic Book" panose="020B0503020102020204" pitchFamily="34" charset="0"/>
              </a:rPr>
              <a:t>Results</a:t>
            </a:r>
            <a:r>
              <a:rPr lang="en-US" sz="3200" b="1" dirty="0">
                <a:solidFill>
                  <a:srgbClr val="FFC000"/>
                </a:solidFill>
                <a:latin typeface="Franklin Gothic Book" panose="020B0503020102020204" pitchFamily="34" charset="0"/>
              </a:rPr>
              <a:t> </a:t>
            </a:r>
            <a:r>
              <a:rPr lang="en-US" sz="3200" dirty="0">
                <a:latin typeface="Franklin Gothic Book" panose="020B0503020102020204" pitchFamily="34" charset="0"/>
              </a:rPr>
              <a:t>Hydrocarbon gradient, no dispersants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EDA889-E6CB-3F46-86E4-80B93939E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43" y="1310713"/>
            <a:ext cx="11669537" cy="40143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F1F03B-C17A-7448-82DE-61AD208054CF}"/>
              </a:ext>
            </a:extLst>
          </p:cNvPr>
          <p:cNvSpPr txBox="1"/>
          <p:nvPr/>
        </p:nvSpPr>
        <p:spPr>
          <a:xfrm>
            <a:off x="8171820" y="150607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0553B0-6DBC-7C47-83AF-1B73C9F8D697}"/>
              </a:ext>
            </a:extLst>
          </p:cNvPr>
          <p:cNvSpPr txBox="1"/>
          <p:nvPr/>
        </p:nvSpPr>
        <p:spPr>
          <a:xfrm>
            <a:off x="5583016" y="150607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BF578E-AB2C-1448-BD99-D010B9CDF1B0}"/>
              </a:ext>
            </a:extLst>
          </p:cNvPr>
          <p:cNvSpPr txBox="1"/>
          <p:nvPr/>
        </p:nvSpPr>
        <p:spPr>
          <a:xfrm>
            <a:off x="2895600" y="1506073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E1DA0F-8FD3-1D48-A122-14821C9312B5}"/>
              </a:ext>
            </a:extLst>
          </p:cNvPr>
          <p:cNvSpPr txBox="1"/>
          <p:nvPr/>
        </p:nvSpPr>
        <p:spPr>
          <a:xfrm>
            <a:off x="9392431" y="1506073"/>
            <a:ext cx="867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24h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079A14E-F0AF-D64A-AB3C-8FC365374383}"/>
              </a:ext>
            </a:extLst>
          </p:cNvPr>
          <p:cNvSpPr txBox="1">
            <a:spLocks/>
          </p:cNvSpPr>
          <p:nvPr/>
        </p:nvSpPr>
        <p:spPr>
          <a:xfrm>
            <a:off x="204317" y="-37531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235941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8911" y="473232"/>
            <a:ext cx="1155007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FFFF00"/>
                </a:solidFill>
                <a:latin typeface="Franklin Gothic Book" panose="020B0503020102020204" pitchFamily="34" charset="0"/>
              </a:rPr>
              <a:t>OBJECTIVE 2</a:t>
            </a:r>
            <a:r>
              <a:rPr lang="en-US" sz="2400" dirty="0">
                <a:solidFill>
                  <a:srgbClr val="FFFF00"/>
                </a:solidFill>
                <a:latin typeface="Franklin Gothic Book" panose="020B0503020102020204" pitchFamily="34" charset="0"/>
              </a:rPr>
              <a:t>: </a:t>
            </a:r>
            <a:r>
              <a:rPr lang="en-US" sz="2000" dirty="0">
                <a:latin typeface="Franklin Gothic Book" panose="020B0503020102020204" pitchFamily="34" charset="0"/>
              </a:rPr>
              <a:t>Determine </a:t>
            </a:r>
            <a:r>
              <a:rPr lang="en-US" sz="2000" u="sng" dirty="0">
                <a:latin typeface="Franklin Gothic Book" panose="020B0503020102020204" pitchFamily="34" charset="0"/>
              </a:rPr>
              <a:t>the influence of dispersant</a:t>
            </a:r>
            <a:r>
              <a:rPr lang="en-US" sz="2000" dirty="0">
                <a:latin typeface="Franklin Gothic Book" panose="020B0503020102020204" pitchFamily="34" charset="0"/>
              </a:rPr>
              <a:t> on the veritical </a:t>
            </a:r>
            <a:br>
              <a:rPr lang="en-US" sz="2000" dirty="0">
                <a:latin typeface="Franklin Gothic Book" panose="020B0503020102020204" pitchFamily="34" charset="0"/>
              </a:rPr>
            </a:br>
            <a:r>
              <a:rPr lang="en-US" sz="2000" dirty="0">
                <a:latin typeface="Franklin Gothic Book" panose="020B0503020102020204" pitchFamily="34" charset="0"/>
              </a:rPr>
              <a:t>movement of copepods (</a:t>
            </a:r>
            <a:r>
              <a:rPr lang="en-US" sz="2000" u="sng" dirty="0">
                <a:latin typeface="Franklin Gothic Book" panose="020B0503020102020204" pitchFamily="34" charset="0"/>
              </a:rPr>
              <a:t>Phase II</a:t>
            </a:r>
            <a:r>
              <a:rPr lang="en-US" sz="2000" dirty="0">
                <a:latin typeface="Franklin Gothic Book" panose="020B0503020102020204" pitchFamily="34" charset="0"/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766172-B3E1-4C43-A834-C0D86DF11FFB}"/>
              </a:ext>
            </a:extLst>
          </p:cNvPr>
          <p:cNvSpPr txBox="1"/>
          <p:nvPr/>
        </p:nvSpPr>
        <p:spPr>
          <a:xfrm>
            <a:off x="223344" y="5862273"/>
            <a:ext cx="7278468" cy="830997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FFC000"/>
                </a:solidFill>
                <a:latin typeface="Franklin Gothic Book" panose="020B0503020102020204" pitchFamily="34" charset="0"/>
                <a:cs typeface="Arial" panose="020B0604020202020204" pitchFamily="34" charset="0"/>
                <a:sym typeface="Wingdings" pitchFamily="2" charset="2"/>
              </a:rPr>
              <a:t> Suitable conditions to produce hydrocarbon gradients with dispersed oil has been identified</a:t>
            </a:r>
            <a:endParaRPr lang="en-US" sz="2400">
              <a:solidFill>
                <a:srgbClr val="FFC000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7138A2B-2A3F-004E-82AE-D697C826B6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911" y="1427285"/>
            <a:ext cx="2758841" cy="31473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02D98CF-9D3D-6E4F-86B0-BE376EB4165F}"/>
              </a:ext>
            </a:extLst>
          </p:cNvPr>
          <p:cNvSpPr txBox="1"/>
          <p:nvPr/>
        </p:nvSpPr>
        <p:spPr>
          <a:xfrm>
            <a:off x="398911" y="4695689"/>
            <a:ext cx="2758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Franklin Gothic Book" panose="020B0503020102020204" pitchFamily="34" charset="0"/>
              </a:rPr>
              <a:t>added airstream as energy to disperse oil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DEB0DBA-D721-A249-B7F1-E6ECBF5540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66390" y="995038"/>
            <a:ext cx="3226699" cy="56982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A3AB79-0D86-E048-A96B-0CB9D13CD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409" y="1427284"/>
            <a:ext cx="4176465" cy="31323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57FF59-F3D3-CA48-9F94-78B04BD4D95A}"/>
              </a:ext>
            </a:extLst>
          </p:cNvPr>
          <p:cNvSpPr txBox="1"/>
          <p:nvPr/>
        </p:nvSpPr>
        <p:spPr>
          <a:xfrm>
            <a:off x="3395409" y="4680692"/>
            <a:ext cx="4288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Franklin Gothic Book" panose="020B0503020102020204" pitchFamily="34" charset="0"/>
              </a:rPr>
              <a:t>oil/dispersant mixture rapidly disperses, and forms a “cloud” that travels down the column within approx. 6 hours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0DD3E6E-E194-2945-9BC0-93990EE8FF8F}"/>
              </a:ext>
            </a:extLst>
          </p:cNvPr>
          <p:cNvSpPr txBox="1">
            <a:spLocks/>
          </p:cNvSpPr>
          <p:nvPr/>
        </p:nvSpPr>
        <p:spPr>
          <a:xfrm>
            <a:off x="838199" y="-25327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2335527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5AB33C-30FD-EC42-9502-C033787EBE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138" y="1056849"/>
            <a:ext cx="4626590" cy="44909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AD244B-7861-6B45-ABF8-EE244C11A0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4388" y="1056849"/>
            <a:ext cx="4626590" cy="44909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A20445-B41B-1741-9C65-C073E5E78626}"/>
              </a:ext>
            </a:extLst>
          </p:cNvPr>
          <p:cNvSpPr txBox="1"/>
          <p:nvPr/>
        </p:nvSpPr>
        <p:spPr>
          <a:xfrm>
            <a:off x="5254388" y="5616484"/>
            <a:ext cx="5582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Franklin Gothic Book" panose="020B0503020102020204" pitchFamily="34" charset="0"/>
              </a:rPr>
              <a:t>droplet size distribution and oil concentration measured by light (left) and fluorescence (right) microscopy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38EEDA-C64D-9A48-8729-8E89FF96154C}"/>
              </a:ext>
            </a:extLst>
          </p:cNvPr>
          <p:cNvSpPr/>
          <p:nvPr/>
        </p:nvSpPr>
        <p:spPr>
          <a:xfrm>
            <a:off x="398911" y="473232"/>
            <a:ext cx="115500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FFFF00"/>
                </a:solidFill>
                <a:latin typeface="Franklin Gothic Book" panose="020B0503020102020204" pitchFamily="34" charset="0"/>
              </a:rPr>
              <a:t>Method</a:t>
            </a:r>
            <a:r>
              <a:rPr lang="en-US" sz="2400" dirty="0">
                <a:latin typeface="Franklin Gothic Book" panose="020B0503020102020204" pitchFamily="34" charset="0"/>
              </a:rPr>
              <a:t>: Measurement of Droplet Size Distribution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9B1E5C-06FC-6345-BBC7-2648892D0A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6410" y="2460250"/>
            <a:ext cx="4383451" cy="26703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6E63687-8388-4E47-8E0D-E0435CA42A58}"/>
              </a:ext>
            </a:extLst>
          </p:cNvPr>
          <p:cNvSpPr txBox="1"/>
          <p:nvPr/>
        </p:nvSpPr>
        <p:spPr>
          <a:xfrm>
            <a:off x="3682314" y="6336068"/>
            <a:ext cx="8266670" cy="4001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FFC000"/>
                </a:solidFill>
                <a:latin typeface="Franklin Gothic Book" panose="020B0503020102020204" pitchFamily="34" charset="0"/>
                <a:cs typeface="Arial" panose="020B0604020202020204" pitchFamily="34" charset="0"/>
                <a:sym typeface="Wingdings" pitchFamily="2" charset="2"/>
              </a:rPr>
              <a:t>Next Step</a:t>
            </a:r>
            <a:r>
              <a:rPr lang="en-US" sz="2000">
                <a:solidFill>
                  <a:srgbClr val="FFC000"/>
                </a:solidFill>
                <a:latin typeface="Franklin Gothic Book" panose="020B0503020102020204" pitchFamily="34" charset="0"/>
                <a:cs typeface="Arial" panose="020B0604020202020204" pitchFamily="34" charset="0"/>
                <a:sym typeface="Wingdings" pitchFamily="2" charset="2"/>
              </a:rPr>
              <a:t>: Experiments with life copepods and oil/dispersants</a:t>
            </a:r>
            <a:endParaRPr lang="en-US" sz="2000">
              <a:solidFill>
                <a:srgbClr val="FFC000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7E24271-7E27-6C46-9C90-5B72583B1CEF}"/>
              </a:ext>
            </a:extLst>
          </p:cNvPr>
          <p:cNvSpPr txBox="1">
            <a:spLocks/>
          </p:cNvSpPr>
          <p:nvPr/>
        </p:nvSpPr>
        <p:spPr>
          <a:xfrm>
            <a:off x="204317" y="-37531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93895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4292" y="5541675"/>
            <a:ext cx="7298734" cy="705140"/>
          </a:xfrm>
        </p:spPr>
        <p:txBody>
          <a:bodyPr>
            <a:normAutofit/>
          </a:bodyPr>
          <a:lstStyle/>
          <a:p>
            <a:r>
              <a:rPr lang="en-US" dirty="0"/>
              <a:t>Methods: Creating a Thermocline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8084" y="1687430"/>
            <a:ext cx="2803002" cy="3841294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2060514" y="1687430"/>
            <a:ext cx="7315372" cy="3841294"/>
            <a:chOff x="2635947" y="1551503"/>
            <a:chExt cx="7108944" cy="384129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35947" y="1551503"/>
              <a:ext cx="6112086" cy="3841294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7271657" y="2055222"/>
              <a:ext cx="191589" cy="245581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Franklin Gothic Book" panose="020B0503020102020204" pitchFamily="34" charset="0"/>
              </a:endParaRPr>
            </a:p>
          </p:txBody>
        </p:sp>
        <p:cxnSp>
          <p:nvCxnSpPr>
            <p:cNvPr id="15" name="Curved Connector 14"/>
            <p:cNvCxnSpPr>
              <a:stCxn id="12" idx="5"/>
            </p:cNvCxnSpPr>
            <p:nvPr/>
          </p:nvCxnSpPr>
          <p:spPr>
            <a:xfrm rot="16200000" flipH="1">
              <a:off x="8375382" y="3211199"/>
              <a:ext cx="429315" cy="2309703"/>
            </a:xfrm>
            <a:prstGeom prst="curvedConnector2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440893" y="2279479"/>
            <a:ext cx="4959639" cy="159428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65967" y="596802"/>
            <a:ext cx="96740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FFFF00"/>
                </a:solidFill>
                <a:latin typeface="Franklin Gothic Book" panose="020B0503020102020204" pitchFamily="34" charset="0"/>
              </a:rPr>
              <a:t>OBJECTIVE 3</a:t>
            </a:r>
            <a:r>
              <a:rPr lang="en-US" sz="2400" dirty="0">
                <a:solidFill>
                  <a:srgbClr val="FFFF00"/>
                </a:solidFill>
                <a:latin typeface="Franklin Gothic Book" panose="020B0503020102020204" pitchFamily="34" charset="0"/>
              </a:rPr>
              <a:t>: </a:t>
            </a:r>
            <a:r>
              <a:rPr lang="en-US" sz="2400" dirty="0">
                <a:latin typeface="Franklin Gothic Book" panose="020B0503020102020204" pitchFamily="34" charset="0"/>
              </a:rPr>
              <a:t>Determine the influence of </a:t>
            </a:r>
            <a:r>
              <a:rPr lang="en-US" sz="2400" u="sng" dirty="0">
                <a:latin typeface="Franklin Gothic Book" panose="020B0503020102020204" pitchFamily="34" charset="0"/>
              </a:rPr>
              <a:t>water column stratification</a:t>
            </a:r>
            <a:r>
              <a:rPr lang="en-US" sz="2400" dirty="0">
                <a:latin typeface="Franklin Gothic Book" panose="020B0503020102020204" pitchFamily="34" charset="0"/>
              </a:rPr>
              <a:t> on contact between copepods and oil (with and w/o oil; </a:t>
            </a:r>
            <a:r>
              <a:rPr lang="en-US" sz="2400" u="sng" dirty="0">
                <a:latin typeface="Franklin Gothic Book" panose="020B0503020102020204" pitchFamily="34" charset="0"/>
              </a:rPr>
              <a:t>Phase III</a:t>
            </a:r>
            <a:r>
              <a:rPr lang="en-US" sz="2400" dirty="0">
                <a:latin typeface="Franklin Gothic Book" panose="020B0503020102020204" pitchFamily="34" charset="0"/>
              </a:rPr>
              <a:t>)</a:t>
            </a:r>
            <a:endParaRPr lang="en-US" sz="2000" dirty="0">
              <a:latin typeface="Franklin Gothic Book" panose="020B0503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6AA110-4A23-0943-BF96-BFA170A5EB00}"/>
              </a:ext>
            </a:extLst>
          </p:cNvPr>
          <p:cNvSpPr txBox="1"/>
          <p:nvPr/>
        </p:nvSpPr>
        <p:spPr>
          <a:xfrm>
            <a:off x="3682313" y="6336068"/>
            <a:ext cx="8659302" cy="40011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FFC000"/>
                </a:solidFill>
                <a:latin typeface="Franklin Gothic Book" panose="020B0503020102020204" pitchFamily="34" charset="0"/>
                <a:cs typeface="Arial" panose="020B0604020202020204" pitchFamily="34" charset="0"/>
                <a:sym typeface="Wingdings" pitchFamily="2" charset="2"/>
              </a:rPr>
              <a:t>Next Step</a:t>
            </a:r>
            <a:r>
              <a:rPr lang="en-US" sz="2000">
                <a:solidFill>
                  <a:srgbClr val="FFC000"/>
                </a:solidFill>
                <a:latin typeface="Franklin Gothic Book" panose="020B0503020102020204" pitchFamily="34" charset="0"/>
                <a:cs typeface="Arial" panose="020B0604020202020204" pitchFamily="34" charset="0"/>
                <a:sym typeface="Wingdings" pitchFamily="2" charset="2"/>
              </a:rPr>
              <a:t>: Experiments with copepods and (i) oil/dispersants (ii) oil-only</a:t>
            </a:r>
            <a:endParaRPr lang="en-US" sz="2000">
              <a:solidFill>
                <a:srgbClr val="FFC000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6425CD8-F06D-904C-90FD-078192DA6BA2}"/>
              </a:ext>
            </a:extLst>
          </p:cNvPr>
          <p:cNvSpPr txBox="1">
            <a:spLocks/>
          </p:cNvSpPr>
          <p:nvPr/>
        </p:nvSpPr>
        <p:spPr>
          <a:xfrm>
            <a:off x="204317" y="-37531"/>
            <a:ext cx="9830990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2082347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AD1B3-65DC-5845-BC5B-71159980E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344" y="295651"/>
            <a:ext cx="11726918" cy="582308"/>
          </a:xfrm>
        </p:spPr>
        <p:txBody>
          <a:bodyPr/>
          <a:lstStyle/>
          <a:p>
            <a:r>
              <a:rPr lang="en-US" sz="3600" b="1" dirty="0">
                <a:solidFill>
                  <a:srgbClr val="FFC000"/>
                </a:solidFill>
                <a:latin typeface="Franklin Gothic Book" panose="020B0503020102020204" pitchFamily="34" charset="0"/>
              </a:rPr>
              <a:t>Year 6 Milestones: </a:t>
            </a:r>
            <a:r>
              <a:rPr lang="en-US" sz="3600" dirty="0">
                <a:latin typeface="Franklin Gothic Book" panose="020B0503020102020204" pitchFamily="34" charset="0"/>
              </a:rPr>
              <a:t>Current Status</a:t>
            </a:r>
            <a:endParaRPr lang="en-US" sz="3600" dirty="0">
              <a:solidFill>
                <a:srgbClr val="FFC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4023340B-51E0-A942-8020-D59C03364A7A}"/>
              </a:ext>
            </a:extLst>
          </p:cNvPr>
          <p:cNvSpPr txBox="1">
            <a:spLocks/>
          </p:cNvSpPr>
          <p:nvPr/>
        </p:nvSpPr>
        <p:spPr>
          <a:xfrm>
            <a:off x="467107" y="960469"/>
            <a:ext cx="11726917" cy="5768439"/>
          </a:xfrm>
          <a:prstGeom prst="rect">
            <a:avLst/>
          </a:prstGeom>
          <a:solidFill>
            <a:srgbClr val="222A37"/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latin typeface="Franklin Gothic Book" panose="020B0503020102020204" pitchFamily="34" charset="0"/>
                <a:cs typeface="Arial" panose="020B0604020202020204" pitchFamily="34" charset="0"/>
              </a:rPr>
              <a:t>MILESTONES						METRICS</a:t>
            </a:r>
          </a:p>
          <a:p>
            <a:pPr marL="0" indent="0">
              <a:buNone/>
            </a:pPr>
            <a:r>
              <a:rPr lang="en-US" sz="1600" b="1" u="sng" dirty="0"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Phase I: Oil avoidance of copepods</a:t>
            </a:r>
            <a:r>
              <a:rPr lang="en-US" sz="1600" b="1" dirty="0"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				</a:t>
            </a:r>
            <a:r>
              <a:rPr lang="en-US" sz="1600" b="1" u="sng" dirty="0">
                <a:solidFill>
                  <a:srgbClr val="FFFF00"/>
                </a:solidFill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80%</a:t>
            </a:r>
            <a:r>
              <a:rPr lang="en-US" sz="1600" b="1" dirty="0">
                <a:solidFill>
                  <a:srgbClr val="FFFF00"/>
                </a:solidFill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	</a:t>
            </a:r>
            <a:r>
              <a:rPr lang="en-US" sz="1600" b="1" u="sng" dirty="0">
                <a:solidFill>
                  <a:srgbClr val="FFFF00"/>
                </a:solidFill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in progress</a:t>
            </a:r>
            <a:endParaRPr lang="en-US" sz="1600" b="1" dirty="0">
              <a:solidFill>
                <a:srgbClr val="FFFF00"/>
              </a:solidFill>
              <a:highlight>
                <a:srgbClr val="808080"/>
              </a:highlight>
              <a:latin typeface="Franklin Gothic Book" panose="020B05030201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Task 1: Copepod tower construction &amp; optimization		</a:t>
            </a:r>
            <a:r>
              <a:rPr lang="en-US" sz="1600" dirty="0">
                <a:solidFill>
                  <a:srgbClr val="00B05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100%</a:t>
            </a: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>
                <a:solidFill>
                  <a:srgbClr val="00B05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completed</a:t>
            </a:r>
            <a:br>
              <a:rPr lang="en-US" sz="1600" dirty="0">
                <a:solidFill>
                  <a:srgbClr val="00B05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  <a:sym typeface="Wingdings" pitchFamily="2" charset="2"/>
              </a:rPr>
              <a:t> presented to Advisory group in Oct.; </a:t>
            </a:r>
            <a:r>
              <a:rPr lang="en-US" sz="1600" b="1" dirty="0">
                <a:solidFill>
                  <a:srgbClr val="00B050"/>
                </a:solidFill>
                <a:latin typeface="Franklin Gothic Book" panose="020B0503020102020204" pitchFamily="34" charset="0"/>
                <a:cs typeface="Arial" panose="020B0604020202020204" pitchFamily="34" charset="0"/>
                <a:sym typeface="Wingdings" pitchFamily="2" charset="2"/>
              </a:rPr>
              <a:t>decision to go forward ✓</a:t>
            </a: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  <a:sym typeface="Wingdings" pitchFamily="2" charset="2"/>
              </a:rPr>
              <a:t>	</a:t>
            </a:r>
            <a:r>
              <a:rPr lang="en-US" sz="1600" dirty="0">
                <a:solidFill>
                  <a:srgbClr val="00B050"/>
                </a:solidFill>
                <a:latin typeface="Franklin Gothic Book" panose="020B0503020102020204" pitchFamily="34" charset="0"/>
                <a:cs typeface="Arial" panose="020B0604020202020204" pitchFamily="34" charset="0"/>
                <a:sym typeface="Wingdings" pitchFamily="2" charset="2"/>
              </a:rPr>
              <a:t>100%	completed</a:t>
            </a:r>
            <a:endParaRPr lang="en-US" sz="1600" dirty="0">
              <a:solidFill>
                <a:srgbClr val="00B050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Task 2: Three experiments with and without oil			</a:t>
            </a:r>
            <a:r>
              <a:rPr lang="en-US" sz="1600" dirty="0">
                <a:solidFill>
                  <a:srgbClr val="00B05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100%	completed</a:t>
            </a:r>
          </a:p>
          <a:p>
            <a:pPr>
              <a:buFontTx/>
              <a:buChar char="-"/>
            </a:pP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Task 3: Copepod data evaluation				</a:t>
            </a:r>
            <a:r>
              <a:rPr lang="en-US" sz="1600" dirty="0">
                <a:solidFill>
                  <a:srgbClr val="00B05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100%	completed</a:t>
            </a:r>
          </a:p>
          <a:p>
            <a:pPr>
              <a:buFontTx/>
              <a:buChar char="-"/>
            </a:pP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Task 4: Chemical analysis &amp; data evaluation			</a:t>
            </a:r>
            <a:r>
              <a:rPr lang="en-US" sz="1600" dirty="0">
                <a:solidFill>
                  <a:srgbClr val="00B05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100%	completed	</a:t>
            </a:r>
          </a:p>
          <a:p>
            <a:pPr>
              <a:buFontTx/>
              <a:buChar char="-"/>
            </a:pP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Task 5: Manuscript 1: Oil avoidance				</a:t>
            </a:r>
            <a:r>
              <a:rPr lang="en-US" sz="1600" dirty="0">
                <a:solidFill>
                  <a:srgbClr val="FF000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0%</a:t>
            </a: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	</a:t>
            </a:r>
            <a:r>
              <a:rPr lang="en-US" sz="1600" dirty="0">
                <a:solidFill>
                  <a:srgbClr val="FF000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not started </a:t>
            </a: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(milestone 6/30/2020)</a:t>
            </a:r>
          </a:p>
          <a:p>
            <a:pPr marL="0" indent="0">
              <a:buNone/>
            </a:pPr>
            <a:r>
              <a:rPr lang="en-US" sz="1600" b="1" u="sng" dirty="0"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Phase II: Dispersants and copepod contact</a:t>
            </a:r>
            <a:r>
              <a:rPr lang="en-US" sz="1600" b="1" dirty="0"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			</a:t>
            </a:r>
            <a:r>
              <a:rPr lang="en-US" sz="1600" b="1" u="sng" dirty="0">
                <a:solidFill>
                  <a:srgbClr val="FFFF00"/>
                </a:solidFill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25%</a:t>
            </a:r>
            <a:r>
              <a:rPr lang="en-US" sz="1600" b="1" dirty="0">
                <a:solidFill>
                  <a:srgbClr val="FFFF00"/>
                </a:solidFill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	</a:t>
            </a:r>
            <a:r>
              <a:rPr lang="en-US" sz="1600" b="1" u="sng" dirty="0">
                <a:solidFill>
                  <a:srgbClr val="FFFF00"/>
                </a:solidFill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in progress</a:t>
            </a:r>
          </a:p>
          <a:p>
            <a:pPr>
              <a:buFontTx/>
              <a:buChar char="-"/>
            </a:pP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Task 6a: Experiments with dispersed oil (chemistry)		</a:t>
            </a:r>
            <a:r>
              <a:rPr lang="en-US" sz="1600" dirty="0">
                <a:solidFill>
                  <a:srgbClr val="00B05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100%	completed</a:t>
            </a:r>
          </a:p>
          <a:p>
            <a:pPr>
              <a:buFontTx/>
              <a:buChar char="-"/>
            </a:pP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Task 6b: Experiments with dispersed oil (copepod)		</a:t>
            </a:r>
            <a:r>
              <a:rPr lang="en-US" sz="1600" dirty="0">
                <a:solidFill>
                  <a:srgbClr val="FF000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0%	not started </a:t>
            </a: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(planned March/May2020)</a:t>
            </a:r>
          </a:p>
          <a:p>
            <a:pPr>
              <a:buFontTx/>
              <a:buChar char="-"/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7: Copepod data evaluation				0%	not started (planned for Year 7)</a:t>
            </a:r>
          </a:p>
          <a:p>
            <a:pPr>
              <a:buFontTx/>
              <a:buChar char="-"/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8: Chemical analysis &amp; data evaluation			0%	not started (planned for Year 7)</a:t>
            </a:r>
          </a:p>
          <a:p>
            <a:pPr marL="0" indent="0">
              <a:buNone/>
            </a:pPr>
            <a:r>
              <a:rPr lang="en-US" sz="1600" b="1" u="sng" dirty="0"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Phase III: Influence of Stratification </a:t>
            </a:r>
            <a:r>
              <a:rPr lang="en-US" sz="1600" b="1" dirty="0"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				</a:t>
            </a:r>
            <a:r>
              <a:rPr lang="en-US" sz="1600" b="1" u="sng" dirty="0">
                <a:solidFill>
                  <a:srgbClr val="FFFF00"/>
                </a:solidFill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25%</a:t>
            </a:r>
            <a:r>
              <a:rPr lang="en-US" sz="1600" b="1" dirty="0">
                <a:solidFill>
                  <a:srgbClr val="FFFF00"/>
                </a:solidFill>
                <a:highlight>
                  <a:srgbClr val="808080"/>
                </a:highlight>
                <a:latin typeface="Franklin Gothic Book" panose="020B0503020102020204" pitchFamily="34" charset="0"/>
                <a:cs typeface="Arial" panose="020B0604020202020204" pitchFamily="34" charset="0"/>
              </a:rPr>
              <a:t>	in progress</a:t>
            </a:r>
          </a:p>
          <a:p>
            <a:pPr>
              <a:buFontTx/>
              <a:buChar char="-"/>
            </a:pP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Task 9a: Set Exp. with stratification 				</a:t>
            </a:r>
            <a:r>
              <a:rPr lang="en-US" sz="1600" dirty="0">
                <a:solidFill>
                  <a:srgbClr val="FFFF0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100%	in progress </a:t>
            </a:r>
            <a:r>
              <a:rPr lang="en-US" sz="1600" dirty="0">
                <a:latin typeface="Franklin Gothic Book" panose="020B0503020102020204" pitchFamily="34" charset="0"/>
                <a:cs typeface="Arial" panose="020B0604020202020204" pitchFamily="34" charset="0"/>
              </a:rPr>
              <a:t>(milestone for End of March 2020)</a:t>
            </a:r>
          </a:p>
          <a:p>
            <a:pPr>
              <a:buFontTx/>
              <a:buChar char="-"/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9b: Exp. with stratification (chemistry) + copepod) 	0%	not started (planned  May/June  2020)</a:t>
            </a:r>
          </a:p>
          <a:p>
            <a:pPr>
              <a:buFontTx/>
              <a:buChar char="-"/>
            </a:pPr>
            <a:endParaRPr lang="en-US" sz="1600" dirty="0">
              <a:latin typeface="Franklin Gothic Book" panose="020B05030201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43156D-112C-A240-8097-A18A42F51565}"/>
              </a:ext>
            </a:extLst>
          </p:cNvPr>
          <p:cNvSpPr txBox="1"/>
          <p:nvPr/>
        </p:nvSpPr>
        <p:spPr>
          <a:xfrm>
            <a:off x="9818150" y="4268528"/>
            <a:ext cx="1535998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latin typeface="Franklin Gothic Book" panose="020B0503020102020204" pitchFamily="34" charset="0"/>
              </a:rPr>
              <a:t>June/July 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38A351-0BD7-CA4A-908C-7BA5A118478C}"/>
              </a:ext>
            </a:extLst>
          </p:cNvPr>
          <p:cNvSpPr txBox="1"/>
          <p:nvPr/>
        </p:nvSpPr>
        <p:spPr>
          <a:xfrm>
            <a:off x="9476198" y="3844688"/>
            <a:ext cx="1844800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latin typeface="Franklin Gothic Book" panose="020B0503020102020204" pitchFamily="34" charset="0"/>
              </a:rPr>
              <a:t>COVID-19 changes: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2FE10B6-345F-9A42-AFA1-69358C4BB89B}"/>
              </a:ext>
            </a:extLst>
          </p:cNvPr>
          <p:cNvSpPr txBox="1">
            <a:spLocks/>
          </p:cNvSpPr>
          <p:nvPr/>
        </p:nvSpPr>
        <p:spPr>
          <a:xfrm>
            <a:off x="204317" y="-37531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ADAC Program Year 6 Annual Meeting 14 May 2020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34AC21-807E-D648-BA0E-A775BDD87337}"/>
              </a:ext>
            </a:extLst>
          </p:cNvPr>
          <p:cNvSpPr txBox="1"/>
          <p:nvPr/>
        </p:nvSpPr>
        <p:spPr>
          <a:xfrm>
            <a:off x="9847069" y="5991464"/>
            <a:ext cx="1524648" cy="33855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latin typeface="Franklin Gothic Book" panose="020B0503020102020204" pitchFamily="34" charset="0"/>
              </a:rPr>
              <a:t>Aug/Sept 2020</a:t>
            </a:r>
          </a:p>
        </p:txBody>
      </p:sp>
    </p:spTree>
    <p:extLst>
      <p:ext uri="{BB962C8B-B14F-4D97-AF65-F5344CB8AC3E}">
        <p14:creationId xmlns:p14="http://schemas.microsoft.com/office/powerpoint/2010/main" val="327680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274" y="3231794"/>
            <a:ext cx="10515600" cy="507831"/>
          </a:xfrm>
        </p:spPr>
        <p:txBody>
          <a:bodyPr wrap="square">
            <a:spAutoFit/>
          </a:bodyPr>
          <a:lstStyle/>
          <a:p>
            <a:r>
              <a:rPr lang="en-US" dirty="0">
                <a:ea typeface="+mn-ea"/>
                <a:cs typeface="+mn-cs"/>
              </a:rPr>
              <a:t>Progress on Outcomes/Output</a:t>
            </a:r>
          </a:p>
        </p:txBody>
      </p:sp>
      <p:sp>
        <p:nvSpPr>
          <p:cNvPr id="6" name="Rectangle 5"/>
          <p:cNvSpPr/>
          <p:nvPr/>
        </p:nvSpPr>
        <p:spPr>
          <a:xfrm>
            <a:off x="474274" y="864958"/>
            <a:ext cx="110412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latin typeface="Franklin Gothic Book" panose="020B0503020102020204" pitchFamily="34" charset="0"/>
              </a:rPr>
              <a:t>Update on feedback from Project Champion </a:t>
            </a:r>
          </a:p>
          <a:p>
            <a:r>
              <a:rPr lang="en-US" sz="3000" b="1" dirty="0">
                <a:latin typeface="Franklin Gothic Book" panose="020B0503020102020204" pitchFamily="34" charset="0"/>
              </a:rPr>
              <a:t>and Other Engagement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A752666-7E12-B843-92DC-7CCB3B03FDC5}"/>
              </a:ext>
            </a:extLst>
          </p:cNvPr>
          <p:cNvSpPr txBox="1">
            <a:spLocks/>
          </p:cNvSpPr>
          <p:nvPr/>
        </p:nvSpPr>
        <p:spPr>
          <a:xfrm>
            <a:off x="474274" y="4303622"/>
            <a:ext cx="10515600" cy="5078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ea typeface="+mn-ea"/>
                <a:cs typeface="+mn-cs"/>
              </a:rPr>
              <a:t>Update on Transition and TRL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5EEBC-C5C0-8846-B266-3FDFD53CB99E}"/>
              </a:ext>
            </a:extLst>
          </p:cNvPr>
          <p:cNvSpPr/>
          <p:nvPr/>
        </p:nvSpPr>
        <p:spPr>
          <a:xfrm>
            <a:off x="474274" y="1904442"/>
            <a:ext cx="112434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b="1" dirty="0">
                <a:latin typeface="Franklin Gothic Book" panose="020B0503020102020204" pitchFamily="34" charset="0"/>
              </a:rPr>
              <a:t>On track based on Project Champion and Advisors Group</a:t>
            </a:r>
          </a:p>
          <a:p>
            <a:pPr marL="342900" indent="-342900">
              <a:buFontTx/>
              <a:buChar char="-"/>
            </a:pPr>
            <a:r>
              <a:rPr lang="en-US" sz="2000" b="1" dirty="0">
                <a:latin typeface="Franklin Gothic Book" panose="020B0503020102020204" pitchFamily="34" charset="0"/>
              </a:rPr>
              <a:t>Project Champion reviewed Task 1; data received Go-Ahead March 2020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3F83F3-6EF9-8C40-99C0-7127AFE9AF31}"/>
              </a:ext>
            </a:extLst>
          </p:cNvPr>
          <p:cNvSpPr/>
          <p:nvPr/>
        </p:nvSpPr>
        <p:spPr>
          <a:xfrm>
            <a:off x="474274" y="3780546"/>
            <a:ext cx="112434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b="1" dirty="0">
                <a:latin typeface="Franklin Gothic Book" panose="020B0503020102020204" pitchFamily="34" charset="0"/>
              </a:rPr>
              <a:t>Finish </a:t>
            </a:r>
            <a:r>
              <a:rPr lang="en-US" sz="2000" b="1">
                <a:latin typeface="Franklin Gothic Book" panose="020B0503020102020204" pitchFamily="34" charset="0"/>
              </a:rPr>
              <a:t>Research and Knowledge </a:t>
            </a:r>
            <a:r>
              <a:rPr lang="en-US" sz="2000" b="1" dirty="0">
                <a:latin typeface="Franklin Gothic Book" panose="020B0503020102020204" pitchFamily="34" charset="0"/>
              </a:rPr>
              <a:t>Product in Year 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507828-22CF-5C49-B32E-28949716C17E}"/>
              </a:ext>
            </a:extLst>
          </p:cNvPr>
          <p:cNvSpPr/>
          <p:nvPr/>
        </p:nvSpPr>
        <p:spPr>
          <a:xfrm>
            <a:off x="474274" y="4890743"/>
            <a:ext cx="112434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b="1" dirty="0">
                <a:latin typeface="Franklin Gothic Book" panose="020B0503020102020204" pitchFamily="34" charset="0"/>
              </a:rPr>
              <a:t>Transition is via Knowledge Product and TRL associated with Fundamental Research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6BE7249-64AE-C04A-AC81-6CB9EE535E5A}"/>
              </a:ext>
            </a:extLst>
          </p:cNvPr>
          <p:cNvSpPr txBox="1">
            <a:spLocks/>
          </p:cNvSpPr>
          <p:nvPr/>
        </p:nvSpPr>
        <p:spPr>
          <a:xfrm>
            <a:off x="204317" y="-37531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1177138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248" y="457199"/>
            <a:ext cx="10893552" cy="947739"/>
          </a:xfrm>
        </p:spPr>
        <p:txBody>
          <a:bodyPr/>
          <a:lstStyle/>
          <a:p>
            <a:r>
              <a:rPr lang="en-US" cap="all" dirty="0">
                <a:solidFill>
                  <a:srgbClr val="FFFF00"/>
                </a:solidFill>
              </a:rPr>
              <a:t>Student contributions</a:t>
            </a:r>
            <a:endParaRPr lang="en-US" cap="al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0248" y="1500189"/>
            <a:ext cx="6224757" cy="3607478"/>
          </a:xfrm>
        </p:spPr>
        <p:txBody>
          <a:bodyPr>
            <a:normAutofit/>
          </a:bodyPr>
          <a:lstStyle/>
          <a:p>
            <a:r>
              <a:rPr lang="en-US" sz="2000" dirty="0"/>
              <a:t>Our goal is to bring 2 students onboard in June of 2020.  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FFFF00"/>
                </a:solidFill>
              </a:rPr>
              <a:t>1</a:t>
            </a:r>
            <a:r>
              <a:rPr lang="en-US" sz="2000" baseline="30000" dirty="0">
                <a:solidFill>
                  <a:srgbClr val="FFFF00"/>
                </a:solidFill>
              </a:rPr>
              <a:t>st</a:t>
            </a:r>
            <a:r>
              <a:rPr lang="en-US" sz="2000" dirty="0">
                <a:solidFill>
                  <a:srgbClr val="FFFF00"/>
                </a:solidFill>
              </a:rPr>
              <a:t> student </a:t>
            </a:r>
            <a:r>
              <a:rPr lang="en-US" sz="2000" dirty="0"/>
              <a:t>will be responsible for:</a:t>
            </a:r>
          </a:p>
          <a:p>
            <a:pPr marL="342900" indent="-342900">
              <a:buAutoNum type="arabicParenR"/>
            </a:pPr>
            <a:r>
              <a:rPr lang="en-US" sz="2000" dirty="0"/>
              <a:t>Collection and maintaining of copepods</a:t>
            </a:r>
          </a:p>
          <a:p>
            <a:pPr marL="342900" indent="-342900">
              <a:buAutoNum type="arabicParenR"/>
            </a:pPr>
            <a:r>
              <a:rPr lang="en-US" sz="2000" dirty="0"/>
              <a:t>Analyzing video images of copepod distribution in the tanks</a:t>
            </a:r>
          </a:p>
          <a:p>
            <a:pPr marL="342900" indent="-342900">
              <a:buAutoNum type="arabicParenR"/>
            </a:pPr>
            <a:endParaRPr lang="en-US" sz="400" dirty="0"/>
          </a:p>
          <a:p>
            <a:r>
              <a:rPr lang="en-US" sz="2000" dirty="0">
                <a:solidFill>
                  <a:srgbClr val="FFFF00"/>
                </a:solidFill>
              </a:rPr>
              <a:t>2</a:t>
            </a:r>
            <a:r>
              <a:rPr lang="en-US" sz="2000" baseline="30000" dirty="0">
                <a:solidFill>
                  <a:srgbClr val="FFFF00"/>
                </a:solidFill>
              </a:rPr>
              <a:t>nd</a:t>
            </a:r>
            <a:r>
              <a:rPr lang="en-US" sz="2000" dirty="0">
                <a:solidFill>
                  <a:srgbClr val="FFFF00"/>
                </a:solidFill>
              </a:rPr>
              <a:t> Student </a:t>
            </a:r>
            <a:r>
              <a:rPr lang="en-US" sz="2000" dirty="0"/>
              <a:t>will be responsible for </a:t>
            </a:r>
          </a:p>
          <a:p>
            <a:pPr marL="457200" indent="-457200">
              <a:buAutoNum type="arabicParenR"/>
            </a:pPr>
            <a:r>
              <a:rPr lang="en-US" sz="2000" dirty="0"/>
              <a:t>dispersant tests</a:t>
            </a:r>
          </a:p>
          <a:p>
            <a:pPr marL="457200" indent="-457200">
              <a:buAutoNum type="arabicParenR"/>
            </a:pPr>
            <a:r>
              <a:rPr lang="en-US" sz="2000" dirty="0"/>
              <a:t>collecting and analyzing hydrocarbon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746508-E7CC-AB43-9F1B-42819B13A9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1" y="1500189"/>
            <a:ext cx="5029200" cy="37531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CF0FA8-BEAC-254F-9232-4DDE7523707E}"/>
              </a:ext>
            </a:extLst>
          </p:cNvPr>
          <p:cNvSpPr txBox="1"/>
          <p:nvPr/>
        </p:nvSpPr>
        <p:spPr>
          <a:xfrm>
            <a:off x="6858001" y="5357811"/>
            <a:ext cx="2752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Bigelow Summer Students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BE9785-BB3F-8D4F-9447-D0FCDF46B0A0}"/>
              </a:ext>
            </a:extLst>
          </p:cNvPr>
          <p:cNvSpPr txBox="1"/>
          <p:nvPr/>
        </p:nvSpPr>
        <p:spPr>
          <a:xfrm rot="1058321">
            <a:off x="1365703" y="2299998"/>
            <a:ext cx="4262129" cy="193899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Plan modified due to COVID-19: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FF000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remote program for students</a:t>
            </a:r>
            <a:br>
              <a:rPr lang="en-US" sz="2400" dirty="0">
                <a:solidFill>
                  <a:srgbClr val="FF000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FF000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(image and data analysis)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FF000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experiments will be</a:t>
            </a:r>
            <a:br>
              <a:rPr lang="en-US" sz="2400" dirty="0">
                <a:solidFill>
                  <a:srgbClr val="FF000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FF0000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performed by us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A6D66E3-AF9C-8A43-AF3D-B120013B3A68}"/>
              </a:ext>
            </a:extLst>
          </p:cNvPr>
          <p:cNvSpPr txBox="1">
            <a:spLocks/>
          </p:cNvSpPr>
          <p:nvPr/>
        </p:nvSpPr>
        <p:spPr>
          <a:xfrm>
            <a:off x="204317" y="-37531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indent="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ADAC Program Year 6 Annual Meeting 14 May 2020</a:t>
            </a:r>
          </a:p>
        </p:txBody>
      </p:sp>
    </p:spTree>
    <p:extLst>
      <p:ext uri="{BB962C8B-B14F-4D97-AF65-F5344CB8AC3E}">
        <p14:creationId xmlns:p14="http://schemas.microsoft.com/office/powerpoint/2010/main" val="197845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756553"/>
          </a:xfrm>
        </p:spPr>
        <p:txBody>
          <a:bodyPr>
            <a:normAutofit/>
          </a:bodyPr>
          <a:lstStyle/>
          <a:p>
            <a:r>
              <a:rPr lang="en-US" altLang="en-US" dirty="0"/>
              <a:t>Arctic Copepods: </a:t>
            </a:r>
            <a:r>
              <a:rPr lang="en-US" dirty="0"/>
              <a:t>Questions?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3DA553-60F5-4A71-B274-954D7135B316}"/>
              </a:ext>
            </a:extLst>
          </p:cNvPr>
          <p:cNvSpPr/>
          <p:nvPr/>
        </p:nvSpPr>
        <p:spPr>
          <a:xfrm>
            <a:off x="1032930" y="1935786"/>
            <a:ext cx="4845030" cy="275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Feedback…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are we missing?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can we improve?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Who should we connect with to improve odds of research success?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BE2336-D4A9-4B10-A81B-5BAA2423AB09}"/>
              </a:ext>
            </a:extLst>
          </p:cNvPr>
          <p:cNvSpPr/>
          <p:nvPr/>
        </p:nvSpPr>
        <p:spPr>
          <a:xfrm>
            <a:off x="837094" y="44890"/>
            <a:ext cx="4096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6 Annual Meeting 14 May 2020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C6F26A-E326-4014-8930-1B02D409D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770" y="2376274"/>
            <a:ext cx="4365114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07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32837</TotalTime>
  <Words>1340</Words>
  <Application>Microsoft Office PowerPoint</Application>
  <PresentationFormat>Widescreen</PresentationFormat>
  <Paragraphs>196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Franklin Gothic Book</vt:lpstr>
      <vt:lpstr>Office Theme</vt:lpstr>
      <vt:lpstr> ADAC Annual Meeting Project Briefing:  Mitigating the Damage to Arctic Copepods from Surface Oil Spills: When to Apply Dispersants.</vt:lpstr>
      <vt:lpstr>PowerPoint Presentation</vt:lpstr>
      <vt:lpstr>Copepods are the base of the Arctic food web.</vt:lpstr>
      <vt:lpstr>Good Copepod year – Good fish year</vt:lpstr>
      <vt:lpstr>Distribution Temporal/Spatial</vt:lpstr>
      <vt:lpstr>Mitigating the Damage to Arctic Copepods from Surface Oil Spills:  When to Apply Dispersants.</vt:lpstr>
      <vt:lpstr>OBJECTIVES</vt:lpstr>
      <vt:lpstr>Progress in meeting research objectives </vt:lpstr>
      <vt:lpstr>Progress in meeting research objectives </vt:lpstr>
      <vt:lpstr>PowerPoint Presentation</vt:lpstr>
      <vt:lpstr>PowerPoint Presentation</vt:lpstr>
      <vt:lpstr>RESULTS</vt:lpstr>
      <vt:lpstr>Results Hydrocarbon gradient, no dispersants</vt:lpstr>
      <vt:lpstr>PowerPoint Presentation</vt:lpstr>
      <vt:lpstr>PowerPoint Presentation</vt:lpstr>
      <vt:lpstr>Methods: Creating a Thermocline</vt:lpstr>
      <vt:lpstr>Year 6 Milestones: Current Status</vt:lpstr>
      <vt:lpstr>Progress on Outcomes/Output</vt:lpstr>
      <vt:lpstr>Student contributions</vt:lpstr>
      <vt:lpstr>Arctic Copepods: Questions?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Randy Kee</cp:lastModifiedBy>
  <cp:revision>342</cp:revision>
  <cp:lastPrinted>2018-08-30T21:44:35Z</cp:lastPrinted>
  <dcterms:created xsi:type="dcterms:W3CDTF">2018-01-03T22:04:18Z</dcterms:created>
  <dcterms:modified xsi:type="dcterms:W3CDTF">2020-05-09T19:17:08Z</dcterms:modified>
</cp:coreProperties>
</file>